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83" r:id="rId3"/>
    <p:sldId id="280" r:id="rId4"/>
    <p:sldId id="285" r:id="rId5"/>
    <p:sldId id="266" r:id="rId6"/>
    <p:sldId id="269" r:id="rId7"/>
    <p:sldId id="270" r:id="rId8"/>
    <p:sldId id="272" r:id="rId9"/>
    <p:sldId id="273" r:id="rId10"/>
    <p:sldId id="274" r:id="rId11"/>
    <p:sldId id="276" r:id="rId12"/>
    <p:sldId id="277"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D3B3"/>
    <a:srgbClr val="2A2D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6" autoAdjust="0"/>
    <p:restoredTop sz="82080" autoAdjust="0"/>
  </p:normalViewPr>
  <p:slideViewPr>
    <p:cSldViewPr snapToGrid="0" snapToObjects="1" showGuides="1">
      <p:cViewPr varScale="1">
        <p:scale>
          <a:sx n="130" d="100"/>
          <a:sy n="130" d="100"/>
        </p:scale>
        <p:origin x="952" y="176"/>
      </p:cViewPr>
      <p:guideLst>
        <p:guide orient="horz" pos="2160"/>
        <p:guide pos="28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563766-70A0-4FDB-B44B-F754B71F64E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71BF0F7F-8EFB-4E90-BF4A-D8DEF38198F6}">
      <dgm:prSet phldrT="[Text]"/>
      <dgm:spPr/>
      <dgm:t>
        <a:bodyPr/>
        <a:lstStyle/>
        <a:p>
          <a:r>
            <a:rPr lang="en-US" dirty="0"/>
            <a:t>Your Analysis</a:t>
          </a:r>
        </a:p>
      </dgm:t>
    </dgm:pt>
    <dgm:pt modelId="{D373972C-767B-4808-A280-0669207036CE}" type="parTrans" cxnId="{A273B297-7273-46E6-8CCF-369C4390EABE}">
      <dgm:prSet/>
      <dgm:spPr/>
      <dgm:t>
        <a:bodyPr/>
        <a:lstStyle/>
        <a:p>
          <a:endParaRPr lang="en-US"/>
        </a:p>
      </dgm:t>
    </dgm:pt>
    <dgm:pt modelId="{EB590791-7468-485B-B1E2-FC4E6947151D}" type="sibTrans" cxnId="{A273B297-7273-46E6-8CCF-369C4390EABE}">
      <dgm:prSet/>
      <dgm:spPr/>
      <dgm:t>
        <a:bodyPr/>
        <a:lstStyle/>
        <a:p>
          <a:endParaRPr lang="en-US"/>
        </a:p>
      </dgm:t>
    </dgm:pt>
    <dgm:pt modelId="{EB78EF8B-4E9D-4BC7-A5E0-D00E06FABD6A}">
      <dgm:prSet phldrT="[Text]"/>
      <dgm:spPr/>
      <dgm:t>
        <a:bodyPr/>
        <a:lstStyle/>
        <a:p>
          <a:r>
            <a:rPr lang="en-US" dirty="0">
              <a:solidFill>
                <a:schemeClr val="bg1"/>
              </a:solidFill>
            </a:rPr>
            <a:t>Before + after</a:t>
          </a:r>
        </a:p>
      </dgm:t>
    </dgm:pt>
    <dgm:pt modelId="{00355EFE-352C-4574-92A8-00BB6EE9BEDB}" type="parTrans" cxnId="{50515671-A8D2-4D18-A6E4-ED3D62301D88}">
      <dgm:prSet/>
      <dgm:spPr/>
      <dgm:t>
        <a:bodyPr/>
        <a:lstStyle/>
        <a:p>
          <a:endParaRPr lang="en-US"/>
        </a:p>
      </dgm:t>
    </dgm:pt>
    <dgm:pt modelId="{72BC1297-AAEF-4616-9433-2AC451F7A6CE}" type="sibTrans" cxnId="{50515671-A8D2-4D18-A6E4-ED3D62301D88}">
      <dgm:prSet/>
      <dgm:spPr/>
      <dgm:t>
        <a:bodyPr/>
        <a:lstStyle/>
        <a:p>
          <a:endParaRPr lang="en-US"/>
        </a:p>
      </dgm:t>
    </dgm:pt>
    <dgm:pt modelId="{88D6FE53-DF4A-4901-9570-4E2EB707B0C3}">
      <dgm:prSet phldrT="[Text]"/>
      <dgm:spPr/>
      <dgm:t>
        <a:bodyPr/>
        <a:lstStyle/>
        <a:p>
          <a:r>
            <a:rPr lang="en-US" dirty="0"/>
            <a:t>Hourly .csv</a:t>
          </a:r>
        </a:p>
      </dgm:t>
    </dgm:pt>
    <dgm:pt modelId="{C077F2F8-A203-4BCD-8F3E-A3B4F3959629}" type="parTrans" cxnId="{8FD168D2-FC46-4432-93B1-290287BC68A9}">
      <dgm:prSet/>
      <dgm:spPr/>
      <dgm:t>
        <a:bodyPr/>
        <a:lstStyle/>
        <a:p>
          <a:endParaRPr lang="en-US"/>
        </a:p>
      </dgm:t>
    </dgm:pt>
    <dgm:pt modelId="{B0C3FCFE-0184-46CF-A6A6-77BB39675FDC}" type="sibTrans" cxnId="{8FD168D2-FC46-4432-93B1-290287BC68A9}">
      <dgm:prSet/>
      <dgm:spPr/>
      <dgm:t>
        <a:bodyPr/>
        <a:lstStyle/>
        <a:p>
          <a:endParaRPr lang="en-US"/>
        </a:p>
      </dgm:t>
    </dgm:pt>
    <dgm:pt modelId="{8AADFE0D-43F3-4AAF-A9DD-D48F9383FB40}">
      <dgm:prSet phldrT="[Text]"/>
      <dgm:spPr/>
      <dgm:t>
        <a:bodyPr/>
        <a:lstStyle/>
        <a:p>
          <a:r>
            <a:rPr lang="en-US" dirty="0">
              <a:solidFill>
                <a:schemeClr val="bg1"/>
              </a:solidFill>
            </a:rPr>
            <a:t>Power</a:t>
          </a:r>
        </a:p>
      </dgm:t>
    </dgm:pt>
    <dgm:pt modelId="{61BB76F6-BC6F-4400-A9BC-CBDE28083F9B}" type="parTrans" cxnId="{D73CC838-826C-4134-B368-AB860DD760D0}">
      <dgm:prSet/>
      <dgm:spPr/>
      <dgm:t>
        <a:bodyPr/>
        <a:lstStyle/>
        <a:p>
          <a:endParaRPr lang="en-US"/>
        </a:p>
      </dgm:t>
    </dgm:pt>
    <dgm:pt modelId="{B1CC7A6D-DA35-4A2E-BD93-552B93B5EDE2}" type="sibTrans" cxnId="{D73CC838-826C-4134-B368-AB860DD760D0}">
      <dgm:prSet/>
      <dgm:spPr/>
      <dgm:t>
        <a:bodyPr/>
        <a:lstStyle/>
        <a:p>
          <a:endParaRPr lang="en-US"/>
        </a:p>
      </dgm:t>
    </dgm:pt>
    <dgm:pt modelId="{F4356CC3-DFE1-420A-A29B-B1FB917C7665}">
      <dgm:prSet phldrT="[Text]"/>
      <dgm:spPr/>
      <dgm:t>
        <a:bodyPr/>
        <a:lstStyle/>
        <a:p>
          <a:r>
            <a:rPr lang="en-US" dirty="0"/>
            <a:t>GridPIQ</a:t>
          </a:r>
        </a:p>
      </dgm:t>
    </dgm:pt>
    <dgm:pt modelId="{4A88662B-1715-472B-AE88-A3A25DAFB292}" type="parTrans" cxnId="{ED6856FA-CAFD-46B8-A5D1-3F14F4A458C0}">
      <dgm:prSet/>
      <dgm:spPr/>
      <dgm:t>
        <a:bodyPr/>
        <a:lstStyle/>
        <a:p>
          <a:endParaRPr lang="en-US"/>
        </a:p>
      </dgm:t>
    </dgm:pt>
    <dgm:pt modelId="{97B4529E-9589-4B49-A38D-4CB95B1B6225}" type="sibTrans" cxnId="{ED6856FA-CAFD-46B8-A5D1-3F14F4A458C0}">
      <dgm:prSet/>
      <dgm:spPr/>
      <dgm:t>
        <a:bodyPr/>
        <a:lstStyle/>
        <a:p>
          <a:endParaRPr lang="en-US"/>
        </a:p>
      </dgm:t>
    </dgm:pt>
    <dgm:pt modelId="{CCE96042-8CB3-4277-BA24-69C459D499BF}">
      <dgm:prSet phldrT="[Text]"/>
      <dgm:spPr/>
      <dgm:t>
        <a:bodyPr/>
        <a:lstStyle/>
        <a:p>
          <a:r>
            <a:rPr lang="en-US" dirty="0">
              <a:solidFill>
                <a:schemeClr val="bg1"/>
              </a:solidFill>
            </a:rPr>
            <a:t>Upload data, define context</a:t>
          </a:r>
        </a:p>
      </dgm:t>
    </dgm:pt>
    <dgm:pt modelId="{D362FDAC-CC3F-423A-A59F-C7C8CA4D417A}" type="parTrans" cxnId="{6906222F-31BF-4D37-842C-E8EEB3AF371C}">
      <dgm:prSet/>
      <dgm:spPr/>
      <dgm:t>
        <a:bodyPr/>
        <a:lstStyle/>
        <a:p>
          <a:endParaRPr lang="en-US"/>
        </a:p>
      </dgm:t>
    </dgm:pt>
    <dgm:pt modelId="{6FFA2DDF-09AF-4C36-9DF7-D20CEC3213A1}" type="sibTrans" cxnId="{6906222F-31BF-4D37-842C-E8EEB3AF371C}">
      <dgm:prSet/>
      <dgm:spPr/>
      <dgm:t>
        <a:bodyPr/>
        <a:lstStyle/>
        <a:p>
          <a:endParaRPr lang="en-US"/>
        </a:p>
      </dgm:t>
    </dgm:pt>
    <dgm:pt modelId="{98768D7C-B46A-44BB-81D8-CDF914F2D486}">
      <dgm:prSet phldrT="[Text]"/>
      <dgm:spPr/>
      <dgm:t>
        <a:bodyPr/>
        <a:lstStyle/>
        <a:p>
          <a:r>
            <a:rPr lang="en-US" dirty="0"/>
            <a:t>Results</a:t>
          </a:r>
        </a:p>
      </dgm:t>
    </dgm:pt>
    <dgm:pt modelId="{964D1D25-F2B2-48B2-BF26-B366452BFC36}" type="parTrans" cxnId="{8B406610-A383-414A-8B53-F67854DE1392}">
      <dgm:prSet/>
      <dgm:spPr/>
      <dgm:t>
        <a:bodyPr/>
        <a:lstStyle/>
        <a:p>
          <a:endParaRPr lang="en-US"/>
        </a:p>
      </dgm:t>
    </dgm:pt>
    <dgm:pt modelId="{968115C0-2E7D-4FEE-A3FB-E4889E8F2414}" type="sibTrans" cxnId="{8B406610-A383-414A-8B53-F67854DE1392}">
      <dgm:prSet/>
      <dgm:spPr/>
      <dgm:t>
        <a:bodyPr/>
        <a:lstStyle/>
        <a:p>
          <a:endParaRPr lang="en-US"/>
        </a:p>
      </dgm:t>
    </dgm:pt>
    <dgm:pt modelId="{8FD7BB7A-5CC6-47AE-8D34-E664D9B47C9C}" type="pres">
      <dgm:prSet presAssocID="{A5563766-70A0-4FDB-B44B-F754B71F64EB}" presName="rootnode" presStyleCnt="0">
        <dgm:presLayoutVars>
          <dgm:chMax/>
          <dgm:chPref/>
          <dgm:dir/>
          <dgm:animLvl val="lvl"/>
        </dgm:presLayoutVars>
      </dgm:prSet>
      <dgm:spPr/>
    </dgm:pt>
    <dgm:pt modelId="{3581A55F-ACE6-4DD5-A184-9FD360F1ECE0}" type="pres">
      <dgm:prSet presAssocID="{71BF0F7F-8EFB-4E90-BF4A-D8DEF38198F6}" presName="composite" presStyleCnt="0"/>
      <dgm:spPr/>
    </dgm:pt>
    <dgm:pt modelId="{E9FF8913-10ED-4893-BF9D-00AD36633B25}" type="pres">
      <dgm:prSet presAssocID="{71BF0F7F-8EFB-4E90-BF4A-D8DEF38198F6}" presName="bentUpArrow1" presStyleLbl="alignImgPlace1" presStyleIdx="0" presStyleCnt="3"/>
      <dgm:spPr/>
    </dgm:pt>
    <dgm:pt modelId="{9D791176-DD0D-433D-8FE8-8ECAF8F68D83}" type="pres">
      <dgm:prSet presAssocID="{71BF0F7F-8EFB-4E90-BF4A-D8DEF38198F6}" presName="ParentText" presStyleLbl="node1" presStyleIdx="0" presStyleCnt="4" custScaleX="115713">
        <dgm:presLayoutVars>
          <dgm:chMax val="1"/>
          <dgm:chPref val="1"/>
          <dgm:bulletEnabled val="1"/>
        </dgm:presLayoutVars>
      </dgm:prSet>
      <dgm:spPr/>
    </dgm:pt>
    <dgm:pt modelId="{62CAE146-DB7B-425C-ACB9-563333BB5543}" type="pres">
      <dgm:prSet presAssocID="{71BF0F7F-8EFB-4E90-BF4A-D8DEF38198F6}" presName="ChildText" presStyleLbl="revTx" presStyleIdx="0" presStyleCnt="3" custScaleX="271429" custLinFactX="1843" custLinFactNeighborX="100000" custLinFactNeighborY="-5758">
        <dgm:presLayoutVars>
          <dgm:chMax val="0"/>
          <dgm:chPref val="0"/>
          <dgm:bulletEnabled val="1"/>
        </dgm:presLayoutVars>
      </dgm:prSet>
      <dgm:spPr/>
    </dgm:pt>
    <dgm:pt modelId="{5F0E29E3-1FCA-4D9B-B7FF-29A8758B467E}" type="pres">
      <dgm:prSet presAssocID="{EB590791-7468-485B-B1E2-FC4E6947151D}" presName="sibTrans" presStyleCnt="0"/>
      <dgm:spPr/>
    </dgm:pt>
    <dgm:pt modelId="{A04E02ED-EF2A-4504-B6A9-E3F6CD41E7D8}" type="pres">
      <dgm:prSet presAssocID="{88D6FE53-DF4A-4901-9570-4E2EB707B0C3}" presName="composite" presStyleCnt="0"/>
      <dgm:spPr/>
    </dgm:pt>
    <dgm:pt modelId="{822E31DD-F8B3-460E-B5EB-5AAA97CAFC75}" type="pres">
      <dgm:prSet presAssocID="{88D6FE53-DF4A-4901-9570-4E2EB707B0C3}" presName="bentUpArrow1" presStyleLbl="alignImgPlace1" presStyleIdx="1" presStyleCnt="3" custLinFactNeighborX="-38282" custLinFactNeighborY="2075"/>
      <dgm:spPr/>
    </dgm:pt>
    <dgm:pt modelId="{5B85912A-0E9A-4136-9527-C10812685E18}" type="pres">
      <dgm:prSet presAssocID="{88D6FE53-DF4A-4901-9570-4E2EB707B0C3}" presName="ParentText" presStyleLbl="node1" presStyleIdx="1" presStyleCnt="4" custLinFactNeighborX="-25890" custLinFactNeighborY="1761">
        <dgm:presLayoutVars>
          <dgm:chMax val="1"/>
          <dgm:chPref val="1"/>
          <dgm:bulletEnabled val="1"/>
        </dgm:presLayoutVars>
      </dgm:prSet>
      <dgm:spPr/>
    </dgm:pt>
    <dgm:pt modelId="{F11CD612-24A4-43C2-9D72-E7F353A540A7}" type="pres">
      <dgm:prSet presAssocID="{88D6FE53-DF4A-4901-9570-4E2EB707B0C3}" presName="ChildText" presStyleLbl="revTx" presStyleIdx="1" presStyleCnt="3" custLinFactNeighborX="-33054" custLinFactNeighborY="2179">
        <dgm:presLayoutVars>
          <dgm:chMax val="0"/>
          <dgm:chPref val="0"/>
          <dgm:bulletEnabled val="1"/>
        </dgm:presLayoutVars>
      </dgm:prSet>
      <dgm:spPr/>
    </dgm:pt>
    <dgm:pt modelId="{BD1E08BB-EB87-4415-81D1-AE3515AA9CB9}" type="pres">
      <dgm:prSet presAssocID="{B0C3FCFE-0184-46CF-A6A6-77BB39675FDC}" presName="sibTrans" presStyleCnt="0"/>
      <dgm:spPr/>
    </dgm:pt>
    <dgm:pt modelId="{1A592296-4A54-4470-B629-D1304257640F}" type="pres">
      <dgm:prSet presAssocID="{F4356CC3-DFE1-420A-A29B-B1FB917C7665}" presName="composite" presStyleCnt="0"/>
      <dgm:spPr/>
    </dgm:pt>
    <dgm:pt modelId="{4CFD3F71-E468-4EBD-96D0-D2D4315E4C53}" type="pres">
      <dgm:prSet presAssocID="{F4356CC3-DFE1-420A-A29B-B1FB917C7665}" presName="bentUpArrow1" presStyleLbl="alignImgPlace1" presStyleIdx="2" presStyleCnt="3" custLinFactNeighborX="-88413" custLinFactNeighborY="2075"/>
      <dgm:spPr/>
    </dgm:pt>
    <dgm:pt modelId="{E5AAE86C-9772-44A1-9708-8D7D64C48C22}" type="pres">
      <dgm:prSet presAssocID="{F4356CC3-DFE1-420A-A29B-B1FB917C7665}" presName="ParentText" presStyleLbl="node1" presStyleIdx="2" presStyleCnt="4" custLinFactNeighborX="-59793" custLinFactNeighborY="1761">
        <dgm:presLayoutVars>
          <dgm:chMax val="1"/>
          <dgm:chPref val="1"/>
          <dgm:bulletEnabled val="1"/>
        </dgm:presLayoutVars>
      </dgm:prSet>
      <dgm:spPr/>
    </dgm:pt>
    <dgm:pt modelId="{C3093A7D-9F41-4D4E-BA66-355584612E79}" type="pres">
      <dgm:prSet presAssocID="{F4356CC3-DFE1-420A-A29B-B1FB917C7665}" presName="ChildText" presStyleLbl="revTx" presStyleIdx="2" presStyleCnt="3" custScaleX="189412" custLinFactNeighborX="-41155" custLinFactNeighborY="-1199">
        <dgm:presLayoutVars>
          <dgm:chMax val="0"/>
          <dgm:chPref val="0"/>
          <dgm:bulletEnabled val="1"/>
        </dgm:presLayoutVars>
      </dgm:prSet>
      <dgm:spPr/>
    </dgm:pt>
    <dgm:pt modelId="{640B23D6-8564-42BF-B94B-DB04DA5CC4A3}" type="pres">
      <dgm:prSet presAssocID="{97B4529E-9589-4B49-A38D-4CB95B1B6225}" presName="sibTrans" presStyleCnt="0"/>
      <dgm:spPr/>
    </dgm:pt>
    <dgm:pt modelId="{384BB39A-E4CD-442F-B725-FE1BF5663FD7}" type="pres">
      <dgm:prSet presAssocID="{98768D7C-B46A-44BB-81D8-CDF914F2D486}" presName="composite" presStyleCnt="0"/>
      <dgm:spPr/>
    </dgm:pt>
    <dgm:pt modelId="{B105EE97-F0A6-46ED-A601-8DE04F2987DB}" type="pres">
      <dgm:prSet presAssocID="{98768D7C-B46A-44BB-81D8-CDF914F2D486}" presName="ParentText" presStyleLbl="node1" presStyleIdx="3" presStyleCnt="4" custLinFactNeighborX="-93080" custLinFactNeighborY="5284">
        <dgm:presLayoutVars>
          <dgm:chMax val="1"/>
          <dgm:chPref val="1"/>
          <dgm:bulletEnabled val="1"/>
        </dgm:presLayoutVars>
      </dgm:prSet>
      <dgm:spPr/>
    </dgm:pt>
  </dgm:ptLst>
  <dgm:cxnLst>
    <dgm:cxn modelId="{7742190E-B4A0-4BA8-97FB-78B507240694}" type="presOf" srcId="{EB78EF8B-4E9D-4BC7-A5E0-D00E06FABD6A}" destId="{62CAE146-DB7B-425C-ACB9-563333BB5543}" srcOrd="0" destOrd="0" presId="urn:microsoft.com/office/officeart/2005/8/layout/StepDownProcess"/>
    <dgm:cxn modelId="{6D3F920E-D278-4992-95BB-1124A109BC29}" type="presOf" srcId="{CCE96042-8CB3-4277-BA24-69C459D499BF}" destId="{C3093A7D-9F41-4D4E-BA66-355584612E79}" srcOrd="0" destOrd="0" presId="urn:microsoft.com/office/officeart/2005/8/layout/StepDownProcess"/>
    <dgm:cxn modelId="{8B406610-A383-414A-8B53-F67854DE1392}" srcId="{A5563766-70A0-4FDB-B44B-F754B71F64EB}" destId="{98768D7C-B46A-44BB-81D8-CDF914F2D486}" srcOrd="3" destOrd="0" parTransId="{964D1D25-F2B2-48B2-BF26-B366452BFC36}" sibTransId="{968115C0-2E7D-4FEE-A3FB-E4889E8F2414}"/>
    <dgm:cxn modelId="{6906222F-31BF-4D37-842C-E8EEB3AF371C}" srcId="{F4356CC3-DFE1-420A-A29B-B1FB917C7665}" destId="{CCE96042-8CB3-4277-BA24-69C459D499BF}" srcOrd="0" destOrd="0" parTransId="{D362FDAC-CC3F-423A-A59F-C7C8CA4D417A}" sibTransId="{6FFA2DDF-09AF-4C36-9DF7-D20CEC3213A1}"/>
    <dgm:cxn modelId="{BB79BD31-10D4-4D87-B7B9-AC084F2DF827}" type="presOf" srcId="{71BF0F7F-8EFB-4E90-BF4A-D8DEF38198F6}" destId="{9D791176-DD0D-433D-8FE8-8ECAF8F68D83}" srcOrd="0" destOrd="0" presId="urn:microsoft.com/office/officeart/2005/8/layout/StepDownProcess"/>
    <dgm:cxn modelId="{D73CC838-826C-4134-B368-AB860DD760D0}" srcId="{88D6FE53-DF4A-4901-9570-4E2EB707B0C3}" destId="{8AADFE0D-43F3-4AAF-A9DD-D48F9383FB40}" srcOrd="0" destOrd="0" parTransId="{61BB76F6-BC6F-4400-A9BC-CBDE28083F9B}" sibTransId="{B1CC7A6D-DA35-4A2E-BD93-552B93B5EDE2}"/>
    <dgm:cxn modelId="{66767E3F-D151-484D-AAE8-F989DD7FCFE1}" type="presOf" srcId="{A5563766-70A0-4FDB-B44B-F754B71F64EB}" destId="{8FD7BB7A-5CC6-47AE-8D34-E664D9B47C9C}" srcOrd="0" destOrd="0" presId="urn:microsoft.com/office/officeart/2005/8/layout/StepDownProcess"/>
    <dgm:cxn modelId="{78792C40-A858-4E82-A89B-669971C58EE1}" type="presOf" srcId="{98768D7C-B46A-44BB-81D8-CDF914F2D486}" destId="{B105EE97-F0A6-46ED-A601-8DE04F2987DB}" srcOrd="0" destOrd="0" presId="urn:microsoft.com/office/officeart/2005/8/layout/StepDownProcess"/>
    <dgm:cxn modelId="{F47AEA68-AC2D-4F82-9CC0-3E61AE7E166B}" type="presOf" srcId="{8AADFE0D-43F3-4AAF-A9DD-D48F9383FB40}" destId="{F11CD612-24A4-43C2-9D72-E7F353A540A7}" srcOrd="0" destOrd="0" presId="urn:microsoft.com/office/officeart/2005/8/layout/StepDownProcess"/>
    <dgm:cxn modelId="{50515671-A8D2-4D18-A6E4-ED3D62301D88}" srcId="{71BF0F7F-8EFB-4E90-BF4A-D8DEF38198F6}" destId="{EB78EF8B-4E9D-4BC7-A5E0-D00E06FABD6A}" srcOrd="0" destOrd="0" parTransId="{00355EFE-352C-4574-92A8-00BB6EE9BEDB}" sibTransId="{72BC1297-AAEF-4616-9433-2AC451F7A6CE}"/>
    <dgm:cxn modelId="{86E7758D-E669-48B3-AD03-E559D7CABEF0}" type="presOf" srcId="{F4356CC3-DFE1-420A-A29B-B1FB917C7665}" destId="{E5AAE86C-9772-44A1-9708-8D7D64C48C22}" srcOrd="0" destOrd="0" presId="urn:microsoft.com/office/officeart/2005/8/layout/StepDownProcess"/>
    <dgm:cxn modelId="{91BB1792-5F63-40A1-A84A-7668659AFDF1}" type="presOf" srcId="{88D6FE53-DF4A-4901-9570-4E2EB707B0C3}" destId="{5B85912A-0E9A-4136-9527-C10812685E18}" srcOrd="0" destOrd="0" presId="urn:microsoft.com/office/officeart/2005/8/layout/StepDownProcess"/>
    <dgm:cxn modelId="{A273B297-7273-46E6-8CCF-369C4390EABE}" srcId="{A5563766-70A0-4FDB-B44B-F754B71F64EB}" destId="{71BF0F7F-8EFB-4E90-BF4A-D8DEF38198F6}" srcOrd="0" destOrd="0" parTransId="{D373972C-767B-4808-A280-0669207036CE}" sibTransId="{EB590791-7468-485B-B1E2-FC4E6947151D}"/>
    <dgm:cxn modelId="{8FD168D2-FC46-4432-93B1-290287BC68A9}" srcId="{A5563766-70A0-4FDB-B44B-F754B71F64EB}" destId="{88D6FE53-DF4A-4901-9570-4E2EB707B0C3}" srcOrd="1" destOrd="0" parTransId="{C077F2F8-A203-4BCD-8F3E-A3B4F3959629}" sibTransId="{B0C3FCFE-0184-46CF-A6A6-77BB39675FDC}"/>
    <dgm:cxn modelId="{ED6856FA-CAFD-46B8-A5D1-3F14F4A458C0}" srcId="{A5563766-70A0-4FDB-B44B-F754B71F64EB}" destId="{F4356CC3-DFE1-420A-A29B-B1FB917C7665}" srcOrd="2" destOrd="0" parTransId="{4A88662B-1715-472B-AE88-A3A25DAFB292}" sibTransId="{97B4529E-9589-4B49-A38D-4CB95B1B6225}"/>
    <dgm:cxn modelId="{B356998B-9F00-40B3-9B26-DE538F1D4437}" type="presParOf" srcId="{8FD7BB7A-5CC6-47AE-8D34-E664D9B47C9C}" destId="{3581A55F-ACE6-4DD5-A184-9FD360F1ECE0}" srcOrd="0" destOrd="0" presId="urn:microsoft.com/office/officeart/2005/8/layout/StepDownProcess"/>
    <dgm:cxn modelId="{5838800D-4B2A-440D-AEEC-E5D95F70E9E4}" type="presParOf" srcId="{3581A55F-ACE6-4DD5-A184-9FD360F1ECE0}" destId="{E9FF8913-10ED-4893-BF9D-00AD36633B25}" srcOrd="0" destOrd="0" presId="urn:microsoft.com/office/officeart/2005/8/layout/StepDownProcess"/>
    <dgm:cxn modelId="{46C7A3DA-4AA3-449E-8C86-B8731D06CFA6}" type="presParOf" srcId="{3581A55F-ACE6-4DD5-A184-9FD360F1ECE0}" destId="{9D791176-DD0D-433D-8FE8-8ECAF8F68D83}" srcOrd="1" destOrd="0" presId="urn:microsoft.com/office/officeart/2005/8/layout/StepDownProcess"/>
    <dgm:cxn modelId="{E92B36EF-C576-4E26-B33C-CEF50EEABE98}" type="presParOf" srcId="{3581A55F-ACE6-4DD5-A184-9FD360F1ECE0}" destId="{62CAE146-DB7B-425C-ACB9-563333BB5543}" srcOrd="2" destOrd="0" presId="urn:microsoft.com/office/officeart/2005/8/layout/StepDownProcess"/>
    <dgm:cxn modelId="{057E33A6-298E-4975-9DD2-0E6CFB1FF199}" type="presParOf" srcId="{8FD7BB7A-5CC6-47AE-8D34-E664D9B47C9C}" destId="{5F0E29E3-1FCA-4D9B-B7FF-29A8758B467E}" srcOrd="1" destOrd="0" presId="urn:microsoft.com/office/officeart/2005/8/layout/StepDownProcess"/>
    <dgm:cxn modelId="{29FEF013-F353-4534-9823-17DB7EA21559}" type="presParOf" srcId="{8FD7BB7A-5CC6-47AE-8D34-E664D9B47C9C}" destId="{A04E02ED-EF2A-4504-B6A9-E3F6CD41E7D8}" srcOrd="2" destOrd="0" presId="urn:microsoft.com/office/officeart/2005/8/layout/StepDownProcess"/>
    <dgm:cxn modelId="{2C9C7292-952D-4208-8258-7CF2F0AFCE1E}" type="presParOf" srcId="{A04E02ED-EF2A-4504-B6A9-E3F6CD41E7D8}" destId="{822E31DD-F8B3-460E-B5EB-5AAA97CAFC75}" srcOrd="0" destOrd="0" presId="urn:microsoft.com/office/officeart/2005/8/layout/StepDownProcess"/>
    <dgm:cxn modelId="{7377487D-5C5E-4C53-A651-AF99DCC84BDB}" type="presParOf" srcId="{A04E02ED-EF2A-4504-B6A9-E3F6CD41E7D8}" destId="{5B85912A-0E9A-4136-9527-C10812685E18}" srcOrd="1" destOrd="0" presId="urn:microsoft.com/office/officeart/2005/8/layout/StepDownProcess"/>
    <dgm:cxn modelId="{9A2C2784-026A-4C96-AE92-73F34BC4C806}" type="presParOf" srcId="{A04E02ED-EF2A-4504-B6A9-E3F6CD41E7D8}" destId="{F11CD612-24A4-43C2-9D72-E7F353A540A7}" srcOrd="2" destOrd="0" presId="urn:microsoft.com/office/officeart/2005/8/layout/StepDownProcess"/>
    <dgm:cxn modelId="{D9E0162D-D0E8-402D-BEB8-23E94CA97961}" type="presParOf" srcId="{8FD7BB7A-5CC6-47AE-8D34-E664D9B47C9C}" destId="{BD1E08BB-EB87-4415-81D1-AE3515AA9CB9}" srcOrd="3" destOrd="0" presId="urn:microsoft.com/office/officeart/2005/8/layout/StepDownProcess"/>
    <dgm:cxn modelId="{32C78F2A-1E78-4AA7-A8E9-FC1C9F693F46}" type="presParOf" srcId="{8FD7BB7A-5CC6-47AE-8D34-E664D9B47C9C}" destId="{1A592296-4A54-4470-B629-D1304257640F}" srcOrd="4" destOrd="0" presId="urn:microsoft.com/office/officeart/2005/8/layout/StepDownProcess"/>
    <dgm:cxn modelId="{0ED7C4C2-C7F0-49CD-B3D5-F455005CD08C}" type="presParOf" srcId="{1A592296-4A54-4470-B629-D1304257640F}" destId="{4CFD3F71-E468-4EBD-96D0-D2D4315E4C53}" srcOrd="0" destOrd="0" presId="urn:microsoft.com/office/officeart/2005/8/layout/StepDownProcess"/>
    <dgm:cxn modelId="{DBA2FE49-B7FB-4C44-BF91-98A998152976}" type="presParOf" srcId="{1A592296-4A54-4470-B629-D1304257640F}" destId="{E5AAE86C-9772-44A1-9708-8D7D64C48C22}" srcOrd="1" destOrd="0" presId="urn:microsoft.com/office/officeart/2005/8/layout/StepDownProcess"/>
    <dgm:cxn modelId="{68C71DE6-FDD6-4176-BC47-984E94BDD778}" type="presParOf" srcId="{1A592296-4A54-4470-B629-D1304257640F}" destId="{C3093A7D-9F41-4D4E-BA66-355584612E79}" srcOrd="2" destOrd="0" presId="urn:microsoft.com/office/officeart/2005/8/layout/StepDownProcess"/>
    <dgm:cxn modelId="{5FF4F911-9CD9-4DF9-9B27-3C04A7CF32B0}" type="presParOf" srcId="{8FD7BB7A-5CC6-47AE-8D34-E664D9B47C9C}" destId="{640B23D6-8564-42BF-B94B-DB04DA5CC4A3}" srcOrd="5" destOrd="0" presId="urn:microsoft.com/office/officeart/2005/8/layout/StepDownProcess"/>
    <dgm:cxn modelId="{A7B40BEF-C55D-41A4-975C-4190453B9E1B}" type="presParOf" srcId="{8FD7BB7A-5CC6-47AE-8D34-E664D9B47C9C}" destId="{384BB39A-E4CD-442F-B725-FE1BF5663FD7}" srcOrd="6" destOrd="0" presId="urn:microsoft.com/office/officeart/2005/8/layout/StepDownProcess"/>
    <dgm:cxn modelId="{73C27840-D3CB-4792-98AD-B51F82833EDE}" type="presParOf" srcId="{384BB39A-E4CD-442F-B725-FE1BF5663FD7}" destId="{B105EE97-F0A6-46ED-A601-8DE04F2987DB}"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F8913-10ED-4893-BF9D-00AD36633B25}">
      <dsp:nvSpPr>
        <dsp:cNvPr id="0" name=""/>
        <dsp:cNvSpPr/>
      </dsp:nvSpPr>
      <dsp:spPr>
        <a:xfrm rot="5400000">
          <a:off x="301142" y="1071443"/>
          <a:ext cx="753155" cy="85744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791176-DD0D-433D-8FE8-8ECAF8F68D83}">
      <dsp:nvSpPr>
        <dsp:cNvPr id="0" name=""/>
        <dsp:cNvSpPr/>
      </dsp:nvSpPr>
      <dsp:spPr>
        <a:xfrm>
          <a:off x="1991" y="236555"/>
          <a:ext cx="1467090" cy="88746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Your Analysis</a:t>
          </a:r>
        </a:p>
      </dsp:txBody>
      <dsp:txXfrm>
        <a:off x="45321" y="279885"/>
        <a:ext cx="1380430" cy="800808"/>
      </dsp:txXfrm>
    </dsp:sp>
    <dsp:sp modelId="{62CAE146-DB7B-425C-ACB9-563333BB5543}">
      <dsp:nvSpPr>
        <dsp:cNvPr id="0" name=""/>
        <dsp:cNvSpPr/>
      </dsp:nvSpPr>
      <dsp:spPr>
        <a:xfrm>
          <a:off x="1518197" y="279894"/>
          <a:ext cx="2502923" cy="717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Before + after</a:t>
          </a:r>
        </a:p>
      </dsp:txBody>
      <dsp:txXfrm>
        <a:off x="1518197" y="279894"/>
        <a:ext cx="2502923" cy="717290"/>
      </dsp:txXfrm>
    </dsp:sp>
    <dsp:sp modelId="{822E31DD-F8B3-460E-B5EB-5AAA97CAFC75}">
      <dsp:nvSpPr>
        <dsp:cNvPr id="0" name=""/>
        <dsp:cNvSpPr/>
      </dsp:nvSpPr>
      <dsp:spPr>
        <a:xfrm rot="5400000">
          <a:off x="1351689" y="2083991"/>
          <a:ext cx="753155" cy="85744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85912A-0E9A-4136-9527-C10812685E18}">
      <dsp:nvSpPr>
        <dsp:cNvPr id="0" name=""/>
        <dsp:cNvSpPr/>
      </dsp:nvSpPr>
      <dsp:spPr>
        <a:xfrm>
          <a:off x="1152142" y="1249103"/>
          <a:ext cx="1267870" cy="88746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Hourly .csv</a:t>
          </a:r>
        </a:p>
      </dsp:txBody>
      <dsp:txXfrm>
        <a:off x="1195472" y="1292433"/>
        <a:ext cx="1181210" cy="800808"/>
      </dsp:txXfrm>
    </dsp:sp>
    <dsp:sp modelId="{F11CD612-24A4-43C2-9D72-E7F353A540A7}">
      <dsp:nvSpPr>
        <dsp:cNvPr id="0" name=""/>
        <dsp:cNvSpPr/>
      </dsp:nvSpPr>
      <dsp:spPr>
        <a:xfrm>
          <a:off x="2443464" y="1333745"/>
          <a:ext cx="922128" cy="717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Power</a:t>
          </a:r>
        </a:p>
      </dsp:txBody>
      <dsp:txXfrm>
        <a:off x="2443464" y="1333745"/>
        <a:ext cx="922128" cy="717290"/>
      </dsp:txXfrm>
    </dsp:sp>
    <dsp:sp modelId="{4CFD3F71-E468-4EBD-96D0-D2D4315E4C53}">
      <dsp:nvSpPr>
        <dsp:cNvPr id="0" name=""/>
        <dsp:cNvSpPr/>
      </dsp:nvSpPr>
      <dsp:spPr>
        <a:xfrm rot="5400000">
          <a:off x="2400248" y="3080910"/>
          <a:ext cx="753155" cy="85744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AAE86C-9772-44A1-9708-8D7D64C48C22}">
      <dsp:nvSpPr>
        <dsp:cNvPr id="0" name=""/>
        <dsp:cNvSpPr/>
      </dsp:nvSpPr>
      <dsp:spPr>
        <a:xfrm>
          <a:off x="2200699" y="2246023"/>
          <a:ext cx="1267870" cy="88746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GridPIQ</a:t>
          </a:r>
        </a:p>
      </dsp:txBody>
      <dsp:txXfrm>
        <a:off x="2244029" y="2289353"/>
        <a:ext cx="1181210" cy="800808"/>
      </dsp:txXfrm>
    </dsp:sp>
    <dsp:sp modelId="{C3093A7D-9F41-4D4E-BA66-355584612E79}">
      <dsp:nvSpPr>
        <dsp:cNvPr id="0" name=""/>
        <dsp:cNvSpPr/>
      </dsp:nvSpPr>
      <dsp:spPr>
        <a:xfrm>
          <a:off x="3434919" y="2306434"/>
          <a:ext cx="1746621" cy="717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Upload data, define context</a:t>
          </a:r>
        </a:p>
      </dsp:txBody>
      <dsp:txXfrm>
        <a:off x="3434919" y="2306434"/>
        <a:ext cx="1746621" cy="717290"/>
      </dsp:txXfrm>
    </dsp:sp>
    <dsp:sp modelId="{B105EE97-F0A6-46ED-A601-8DE04F2987DB}">
      <dsp:nvSpPr>
        <dsp:cNvPr id="0" name=""/>
        <dsp:cNvSpPr/>
      </dsp:nvSpPr>
      <dsp:spPr>
        <a:xfrm>
          <a:off x="3257066" y="3274208"/>
          <a:ext cx="1267870" cy="88746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Results</a:t>
          </a:r>
        </a:p>
      </dsp:txBody>
      <dsp:txXfrm>
        <a:off x="3300396" y="3317538"/>
        <a:ext cx="1181210" cy="80080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313BD7-12E1-4CB3-9FF5-F04349C80AB9}" type="datetimeFigureOut">
              <a:rPr lang="en-US" smtClean="0"/>
              <a:t>10/22/24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22CC0-31AA-4B29-BFD2-368790E7C6E5}" type="slidenum">
              <a:rPr lang="en-US" smtClean="0"/>
              <a:t>‹#›</a:t>
            </a:fld>
            <a:endParaRPr lang="en-US"/>
          </a:p>
        </p:txBody>
      </p:sp>
    </p:spTree>
    <p:extLst>
      <p:ext uri="{BB962C8B-B14F-4D97-AF65-F5344CB8AC3E}">
        <p14:creationId xmlns:p14="http://schemas.microsoft.com/office/powerpoint/2010/main" val="44694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1</a:t>
            </a:fld>
            <a:endParaRPr lang="en-US"/>
          </a:p>
        </p:txBody>
      </p:sp>
    </p:spTree>
    <p:extLst>
      <p:ext uri="{BB962C8B-B14F-4D97-AF65-F5344CB8AC3E}">
        <p14:creationId xmlns:p14="http://schemas.microsoft.com/office/powerpoint/2010/main" val="143038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2</a:t>
            </a:fld>
            <a:endParaRPr lang="en-US"/>
          </a:p>
        </p:txBody>
      </p:sp>
    </p:spTree>
    <p:extLst>
      <p:ext uri="{BB962C8B-B14F-4D97-AF65-F5344CB8AC3E}">
        <p14:creationId xmlns:p14="http://schemas.microsoft.com/office/powerpoint/2010/main" val="279546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you can.  Eric Lightner was motivated to ask just these kinds of what if questions, and it resulted in the development of this tool.</a:t>
            </a:r>
          </a:p>
          <a:p>
            <a:endParaRPr lang="en-US" dirty="0"/>
          </a:p>
          <a:p>
            <a:r>
              <a:rPr lang="en-US" dirty="0"/>
              <a:t>The focus is to bring together publicly available data to make it easy for anyone – big utilities, small utilities, product vendors, policy makers, regulators, citizens – to quickly understand what smart grid technology can do.</a:t>
            </a:r>
          </a:p>
          <a:p>
            <a:endParaRPr lang="en-US" dirty="0"/>
          </a:p>
          <a:p>
            <a:r>
              <a:rPr lang="en-US" dirty="0"/>
              <a:t>It’s a scratch pad, </a:t>
            </a:r>
          </a:p>
          <a:p>
            <a:endParaRPr lang="en-US" dirty="0"/>
          </a:p>
          <a:p>
            <a:r>
              <a:rPr lang="en-US" dirty="0"/>
              <a:t>A chance to compare assumptions</a:t>
            </a:r>
          </a:p>
          <a:p>
            <a:endParaRPr lang="en-US" dirty="0"/>
          </a:p>
          <a:p>
            <a:r>
              <a:rPr lang="en-US" dirty="0"/>
              <a:t>A way to visualize the way your system changes over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focus is on transparency</a:t>
            </a:r>
            <a:r>
              <a:rPr lang="en-US" b="1" dirty="0"/>
              <a:t>:  No secret sauce.  </a:t>
            </a:r>
            <a:r>
              <a:rPr lang="en-US" dirty="0"/>
              <a:t>We’re using methodology vetted in the literature, or as simple as possible and well documented.</a:t>
            </a:r>
          </a:p>
          <a:p>
            <a:endParaRPr lang="en-US" dirty="0"/>
          </a:p>
          <a:p>
            <a:endParaRPr lang="en-US" dirty="0"/>
          </a:p>
          <a:p>
            <a:r>
              <a:rPr lang="en-US" dirty="0"/>
              <a:t>We see it used most commonly to determine where more detailed analysis (power flow) might be required, to sanity check results you’ve been handed.</a:t>
            </a:r>
          </a:p>
          <a:p>
            <a:endParaRPr lang="en-US" dirty="0"/>
          </a:p>
          <a:p>
            <a:r>
              <a:rPr lang="en-US" dirty="0"/>
              <a:t>You don’t have to to be a researcher to use this simple tool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3</a:t>
            </a:fld>
            <a:endParaRPr lang="en-US"/>
          </a:p>
        </p:txBody>
      </p:sp>
    </p:spTree>
    <p:extLst>
      <p:ext uri="{BB962C8B-B14F-4D97-AF65-F5344CB8AC3E}">
        <p14:creationId xmlns:p14="http://schemas.microsoft.com/office/powerpoint/2010/main" val="4236912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4</a:t>
            </a:fld>
            <a:endParaRPr lang="en-US"/>
          </a:p>
        </p:txBody>
      </p:sp>
    </p:spTree>
    <p:extLst>
      <p:ext uri="{BB962C8B-B14F-4D97-AF65-F5344CB8AC3E}">
        <p14:creationId xmlns:p14="http://schemas.microsoft.com/office/powerpoint/2010/main" val="40265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shown:</a:t>
            </a:r>
          </a:p>
          <a:p>
            <a:endParaRPr lang="en-US" dirty="0"/>
          </a:p>
          <a:p>
            <a:r>
              <a:rPr lang="en-US" dirty="0"/>
              <a:t>Simulation of a single 12.47 kV feeder </a:t>
            </a:r>
          </a:p>
          <a:p>
            <a:r>
              <a:rPr lang="en-US" dirty="0"/>
              <a:t>Climate region 4 is the non-coastal South East and central areas of the United States and is characterized by a hot and cold climate.</a:t>
            </a:r>
          </a:p>
          <a:p>
            <a:r>
              <a:rPr lang="en-US" dirty="0"/>
              <a:t>This feeder is a representation of a heavily populated urban area with the primary feeder extending into a lightly populated rural area. In the urban areas the load is composed on moderate commercial loads with single and multi-family residences. On the rural spur the load is primarily single family residences. Approximately 92% of the circuit-feet are overhead and 8% underground. This feeder has connections to adjacent feeders in the urban area, but limited connections in the rural areas. For this reason it would be common to limit the feeder loading to 50% to ensure the ability to transfer most of the loads from other feeders, and vice versa. Most of the urban load is located near the substation while the rural load is located at a substantial distance. </a:t>
            </a:r>
          </a:p>
          <a:p>
            <a:endParaRPr lang="en-US" dirty="0"/>
          </a:p>
          <a:p>
            <a:r>
              <a:rPr lang="en-US" dirty="0"/>
              <a:t>Nodes 571 Voltage (kV) 13.8 Load (kW) 5,550 Voltage Regulators 0 Reclosers 1 Residential Transformers 333 Commercial Transformers 41 Industrial Transformers 0 Agricultural Transformers 0</a:t>
            </a:r>
          </a:p>
          <a:p>
            <a:endParaRPr lang="en-US" dirty="0"/>
          </a:p>
          <a:p>
            <a:r>
              <a:rPr lang="en-US" dirty="0"/>
              <a:t>Before and after VVO implementation for year round energy savings</a:t>
            </a:r>
          </a:p>
          <a:p>
            <a:endParaRPr lang="en-US" dirty="0"/>
          </a:p>
          <a:p>
            <a:r>
              <a:rPr lang="en-US" dirty="0" err="1"/>
              <a:t>Quickstart</a:t>
            </a:r>
            <a:endParaRPr lang="en-US" dirty="0"/>
          </a:p>
          <a:p>
            <a:r>
              <a:rPr lang="en-US" dirty="0"/>
              <a:t>Say you don’t need all the bells and whistles – you have your own data about before and after your technology’s in the system. </a:t>
            </a:r>
          </a:p>
          <a:p>
            <a:r>
              <a:rPr lang="en-US" dirty="0"/>
              <a:t>For example, here’s a problem Brandon recently came across on another project…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5</a:t>
            </a:fld>
            <a:endParaRPr lang="en-US"/>
          </a:p>
        </p:txBody>
      </p:sp>
    </p:spTree>
    <p:extLst>
      <p:ext uri="{BB962C8B-B14F-4D97-AF65-F5344CB8AC3E}">
        <p14:creationId xmlns:p14="http://schemas.microsoft.com/office/powerpoint/2010/main" val="2998610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8</a:t>
            </a:fld>
            <a:endParaRPr lang="en-US"/>
          </a:p>
        </p:txBody>
      </p:sp>
    </p:spTree>
    <p:extLst>
      <p:ext uri="{BB962C8B-B14F-4D97-AF65-F5344CB8AC3E}">
        <p14:creationId xmlns:p14="http://schemas.microsoft.com/office/powerpoint/2010/main" val="3420760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11</a:t>
            </a:fld>
            <a:endParaRPr lang="en-US"/>
          </a:p>
        </p:txBody>
      </p:sp>
    </p:spTree>
    <p:extLst>
      <p:ext uri="{BB962C8B-B14F-4D97-AF65-F5344CB8AC3E}">
        <p14:creationId xmlns:p14="http://schemas.microsoft.com/office/powerpoint/2010/main" val="2971336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12</a:t>
            </a:fld>
            <a:endParaRPr lang="en-US"/>
          </a:p>
        </p:txBody>
      </p:sp>
    </p:spTree>
    <p:extLst>
      <p:ext uri="{BB962C8B-B14F-4D97-AF65-F5344CB8AC3E}">
        <p14:creationId xmlns:p14="http://schemas.microsoft.com/office/powerpoint/2010/main" val="11463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executive steering committee, composed of utilities, regulators, vendors, federal agencies, and trusted consultants, will meet again this fall.  If you would like to join us, please email or call to find out more details.</a:t>
            </a:r>
          </a:p>
          <a:p>
            <a:endParaRPr lang="en-US" dirty="0"/>
          </a:p>
          <a:p>
            <a:r>
              <a:rPr lang="en-US" dirty="0"/>
              <a:t>Use the calculator – put it through its paces</a:t>
            </a:r>
          </a:p>
          <a:p>
            <a:endParaRPr lang="en-US" dirty="0"/>
          </a:p>
          <a:p>
            <a:r>
              <a:rPr lang="en-US" dirty="0"/>
              <a:t>If you have data, let’s validate the tool’s results or publish an analysis paper together </a:t>
            </a:r>
          </a:p>
          <a:p>
            <a:endParaRPr lang="en-US" dirty="0"/>
          </a:p>
          <a:p>
            <a:r>
              <a:rPr lang="en-US" dirty="0"/>
              <a:t>Again, this calculator is modular and transparent. </a:t>
            </a:r>
          </a:p>
          <a:p>
            <a:endParaRPr lang="en-US" dirty="0"/>
          </a:p>
          <a:p>
            <a:r>
              <a:rPr lang="en-US" dirty="0"/>
              <a:t>Thank you for your interest today – GridPIQ is a living, breathing, developing project and if you find it valuable,  I hope you’ll consider getting involved with us on the steering committee, as a partner, or just by giving us your comments.</a:t>
            </a:r>
          </a:p>
          <a:p>
            <a:endParaRPr lang="en-US" dirty="0"/>
          </a:p>
          <a:p>
            <a:endParaRPr lang="en-US" dirty="0"/>
          </a:p>
        </p:txBody>
      </p:sp>
      <p:sp>
        <p:nvSpPr>
          <p:cNvPr id="4" name="Slide Number Placeholder 3"/>
          <p:cNvSpPr>
            <a:spLocks noGrp="1"/>
          </p:cNvSpPr>
          <p:nvPr>
            <p:ph type="sldNum" sz="quarter" idx="10"/>
          </p:nvPr>
        </p:nvSpPr>
        <p:spPr/>
        <p:txBody>
          <a:bodyPr/>
          <a:lstStyle/>
          <a:p>
            <a:fld id="{FFF22CC0-31AA-4B29-BFD2-368790E7C6E5}" type="slidenum">
              <a:rPr lang="en-US" smtClean="0"/>
              <a:t>13</a:t>
            </a:fld>
            <a:endParaRPr lang="en-US"/>
          </a:p>
        </p:txBody>
      </p:sp>
    </p:spTree>
    <p:extLst>
      <p:ext uri="{BB962C8B-B14F-4D97-AF65-F5344CB8AC3E}">
        <p14:creationId xmlns:p14="http://schemas.microsoft.com/office/powerpoint/2010/main" val="916537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29668A-619D-C145-AC54-90272FD5FB46}"/>
              </a:ext>
            </a:extLst>
          </p:cNvPr>
          <p:cNvSpPr/>
          <p:nvPr userDrawn="1"/>
        </p:nvSpPr>
        <p:spPr>
          <a:xfrm>
            <a:off x="0" y="0"/>
            <a:ext cx="12192000" cy="6858000"/>
          </a:xfrm>
          <a:prstGeom prst="rect">
            <a:avLst/>
          </a:prstGeom>
          <a:solidFill>
            <a:srgbClr val="2A2D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3E3793C-6D4F-B54E-BD9F-B177862ED2CA}"/>
              </a:ext>
            </a:extLst>
          </p:cNvPr>
          <p:cNvSpPr/>
          <p:nvPr userDrawn="1"/>
        </p:nvSpPr>
        <p:spPr>
          <a:xfrm>
            <a:off x="0" y="0"/>
            <a:ext cx="12192000" cy="3509963"/>
          </a:xfrm>
          <a:prstGeom prst="rect">
            <a:avLst/>
          </a:prstGeom>
          <a:solidFill>
            <a:srgbClr val="01D3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A05C30-C67D-5E41-90CB-5662742B5E24}"/>
              </a:ext>
            </a:extLst>
          </p:cNvPr>
          <p:cNvSpPr>
            <a:spLocks noGrp="1"/>
          </p:cNvSpPr>
          <p:nvPr>
            <p:ph type="ctrTitle"/>
          </p:nvPr>
        </p:nvSpPr>
        <p:spPr>
          <a:xfrm>
            <a:off x="3819937" y="934278"/>
            <a:ext cx="8037445" cy="2454965"/>
          </a:xfrm>
        </p:spPr>
        <p:txBody>
          <a:bodyPr anchor="b">
            <a:normAutofit/>
          </a:bodyPr>
          <a:lstStyle>
            <a:lvl1pPr algn="l">
              <a:defRPr sz="6000" b="1" i="0">
                <a:latin typeface="Lato" panose="020F0502020204030203" pitchFamily="34" charset="77"/>
              </a:defRPr>
            </a:lvl1pPr>
          </a:lstStyle>
          <a:p>
            <a:r>
              <a:rPr lang="en-US" dirty="0"/>
              <a:t>Click to edit Master title style</a:t>
            </a:r>
          </a:p>
        </p:txBody>
      </p:sp>
      <p:sp>
        <p:nvSpPr>
          <p:cNvPr id="3" name="Subtitle 2">
            <a:extLst>
              <a:ext uri="{FF2B5EF4-FFF2-40B4-BE49-F238E27FC236}">
                <a16:creationId xmlns:a16="http://schemas.microsoft.com/office/drawing/2014/main" id="{0C204F4A-9CBB-D94A-81B9-7C70C466F7EB}"/>
              </a:ext>
            </a:extLst>
          </p:cNvPr>
          <p:cNvSpPr>
            <a:spLocks noGrp="1"/>
          </p:cNvSpPr>
          <p:nvPr>
            <p:ph type="subTitle" idx="1"/>
          </p:nvPr>
        </p:nvSpPr>
        <p:spPr>
          <a:xfrm>
            <a:off x="3819936" y="3790881"/>
            <a:ext cx="6848063" cy="1655762"/>
          </a:xfrm>
        </p:spPr>
        <p:txBody>
          <a:bodyPr/>
          <a:lstStyle>
            <a:lvl1pPr marL="0" indent="0" algn="l">
              <a:buNone/>
              <a:defRPr sz="2400">
                <a:solidFill>
                  <a:schemeClr val="bg1"/>
                </a:solidFill>
                <a:latin typeface="Lato" panose="020F05020202040302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F7C686-C54C-9048-A426-6CB4258702CC}"/>
              </a:ext>
            </a:extLst>
          </p:cNvPr>
          <p:cNvSpPr>
            <a:spLocks noGrp="1"/>
          </p:cNvSpPr>
          <p:nvPr>
            <p:ph type="dt" sz="half" idx="10"/>
          </p:nvPr>
        </p:nvSpPr>
        <p:spPr/>
        <p:txBody>
          <a:bodyPr/>
          <a:lstStyle/>
          <a:p>
            <a:fld id="{CD17997A-DABF-CE41-B658-8DD1FC2F8862}" type="datetimeFigureOut">
              <a:rPr lang="en-US" smtClean="0"/>
              <a:t>10/22/24</a:t>
            </a:fld>
            <a:endParaRPr lang="en-US"/>
          </a:p>
        </p:txBody>
      </p:sp>
      <p:sp>
        <p:nvSpPr>
          <p:cNvPr id="5" name="Footer Placeholder 4">
            <a:extLst>
              <a:ext uri="{FF2B5EF4-FFF2-40B4-BE49-F238E27FC236}">
                <a16:creationId xmlns:a16="http://schemas.microsoft.com/office/drawing/2014/main" id="{58B1049D-3B9F-FA48-9C6C-EFC588F59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71DA9-87E1-FA4E-9781-76657519E571}"/>
              </a:ext>
            </a:extLst>
          </p:cNvPr>
          <p:cNvSpPr>
            <a:spLocks noGrp="1"/>
          </p:cNvSpPr>
          <p:nvPr>
            <p:ph type="sldNum" sz="quarter" idx="12"/>
          </p:nvPr>
        </p:nvSpPr>
        <p:spPr/>
        <p:txBody>
          <a:bodyPr/>
          <a:lstStyle/>
          <a:p>
            <a:fld id="{5B56B7B9-1482-CC4F-8596-A20E8FB1D039}" type="slidenum">
              <a:rPr lang="en-US" smtClean="0"/>
              <a:t>‹#›</a:t>
            </a:fld>
            <a:endParaRPr lang="en-US"/>
          </a:p>
        </p:txBody>
      </p:sp>
      <p:pic>
        <p:nvPicPr>
          <p:cNvPr id="10" name="Picture 9">
            <a:extLst>
              <a:ext uri="{FF2B5EF4-FFF2-40B4-BE49-F238E27FC236}">
                <a16:creationId xmlns:a16="http://schemas.microsoft.com/office/drawing/2014/main" id="{392EC174-0E90-FA4B-A587-C0C4AB346CEC}"/>
              </a:ext>
            </a:extLst>
          </p:cNvPr>
          <p:cNvPicPr>
            <a:picLocks noChangeAspect="1"/>
          </p:cNvPicPr>
          <p:nvPr userDrawn="1"/>
        </p:nvPicPr>
        <p:blipFill>
          <a:blip r:embed="rId2"/>
          <a:stretch>
            <a:fillRect/>
          </a:stretch>
        </p:blipFill>
        <p:spPr>
          <a:xfrm>
            <a:off x="238540" y="2703750"/>
            <a:ext cx="2932044" cy="812494"/>
          </a:xfrm>
          <a:prstGeom prst="rect">
            <a:avLst/>
          </a:prstGeom>
        </p:spPr>
      </p:pic>
      <p:pic>
        <p:nvPicPr>
          <p:cNvPr id="13" name="Picture 12">
            <a:extLst>
              <a:ext uri="{FF2B5EF4-FFF2-40B4-BE49-F238E27FC236}">
                <a16:creationId xmlns:a16="http://schemas.microsoft.com/office/drawing/2014/main" id="{C9AAE5FD-1049-D240-8655-3C6EF22F4788}"/>
              </a:ext>
            </a:extLst>
          </p:cNvPr>
          <p:cNvPicPr>
            <a:picLocks noChangeAspect="1"/>
          </p:cNvPicPr>
          <p:nvPr userDrawn="1"/>
        </p:nvPicPr>
        <p:blipFill>
          <a:blip r:embed="rId3"/>
          <a:stretch>
            <a:fillRect/>
          </a:stretch>
        </p:blipFill>
        <p:spPr>
          <a:xfrm>
            <a:off x="10371353" y="279035"/>
            <a:ext cx="1418924" cy="616924"/>
          </a:xfrm>
          <a:prstGeom prst="rect">
            <a:avLst/>
          </a:prstGeom>
        </p:spPr>
      </p:pic>
      <p:pic>
        <p:nvPicPr>
          <p:cNvPr id="12" name="Picture 11">
            <a:extLst>
              <a:ext uri="{FF2B5EF4-FFF2-40B4-BE49-F238E27FC236}">
                <a16:creationId xmlns:a16="http://schemas.microsoft.com/office/drawing/2014/main" id="{4C4D70C6-AC3E-E944-8066-DF22EE951127}"/>
              </a:ext>
            </a:extLst>
          </p:cNvPr>
          <p:cNvPicPr>
            <a:picLocks noChangeAspect="1"/>
          </p:cNvPicPr>
          <p:nvPr userDrawn="1"/>
        </p:nvPicPr>
        <p:blipFill>
          <a:blip r:embed="rId4"/>
          <a:stretch>
            <a:fillRect/>
          </a:stretch>
        </p:blipFill>
        <p:spPr>
          <a:xfrm>
            <a:off x="8293231" y="340436"/>
            <a:ext cx="1676400" cy="546100"/>
          </a:xfrm>
          <a:prstGeom prst="rect">
            <a:avLst/>
          </a:prstGeom>
        </p:spPr>
      </p:pic>
    </p:spTree>
    <p:extLst>
      <p:ext uri="{BB962C8B-B14F-4D97-AF65-F5344CB8AC3E}">
        <p14:creationId xmlns:p14="http://schemas.microsoft.com/office/powerpoint/2010/main" val="215000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45A50A-1EFC-C14E-8E3F-B6AD0F664349}"/>
              </a:ext>
            </a:extLst>
          </p:cNvPr>
          <p:cNvSpPr/>
          <p:nvPr userDrawn="1"/>
        </p:nvSpPr>
        <p:spPr>
          <a:xfrm>
            <a:off x="0" y="0"/>
            <a:ext cx="12192000" cy="6858000"/>
          </a:xfrm>
          <a:prstGeom prst="rect">
            <a:avLst/>
          </a:prstGeom>
          <a:solidFill>
            <a:srgbClr val="2A2D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957542-BC50-7E44-B728-0DA4DA6FFDB2}"/>
              </a:ext>
            </a:extLst>
          </p:cNvPr>
          <p:cNvSpPr/>
          <p:nvPr userDrawn="1"/>
        </p:nvSpPr>
        <p:spPr>
          <a:xfrm>
            <a:off x="0" y="0"/>
            <a:ext cx="12192000" cy="658912"/>
          </a:xfrm>
          <a:prstGeom prst="rect">
            <a:avLst/>
          </a:prstGeom>
          <a:solidFill>
            <a:srgbClr val="01D3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0E8B24-697B-7D4C-A904-A266416EDCEC}"/>
              </a:ext>
            </a:extLst>
          </p:cNvPr>
          <p:cNvSpPr>
            <a:spLocks noGrp="1"/>
          </p:cNvSpPr>
          <p:nvPr>
            <p:ph type="title"/>
          </p:nvPr>
        </p:nvSpPr>
        <p:spPr>
          <a:xfrm>
            <a:off x="838200" y="663297"/>
            <a:ext cx="10515600" cy="1152390"/>
          </a:xfrm>
        </p:spPr>
        <p:txBody>
          <a:bodyPr>
            <a:normAutofit/>
          </a:bodyPr>
          <a:lstStyle>
            <a:lvl1pPr>
              <a:defRPr sz="3600" b="0" i="0">
                <a:solidFill>
                  <a:schemeClr val="bg1"/>
                </a:solidFill>
                <a:latin typeface="Lato" panose="020F0502020204030203" pitchFamily="34"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9FCEBDC5-FFC5-814C-95CE-CC447EE3F386}"/>
              </a:ext>
            </a:extLst>
          </p:cNvPr>
          <p:cNvSpPr>
            <a:spLocks noGrp="1"/>
          </p:cNvSpPr>
          <p:nvPr>
            <p:ph idx="1"/>
          </p:nvPr>
        </p:nvSpPr>
        <p:spPr/>
        <p:txBody>
          <a:bodyPr/>
          <a:lstStyle>
            <a:lvl1pPr>
              <a:defRPr b="0" i="0">
                <a:solidFill>
                  <a:schemeClr val="bg1"/>
                </a:solidFill>
                <a:latin typeface="Lato" panose="020F0502020204030203" pitchFamily="34" charset="77"/>
              </a:defRPr>
            </a:lvl1pPr>
            <a:lvl2pPr>
              <a:defRPr b="0" i="0">
                <a:solidFill>
                  <a:schemeClr val="bg1"/>
                </a:solidFill>
                <a:latin typeface="Lato" panose="020F0502020204030203" pitchFamily="34" charset="77"/>
              </a:defRPr>
            </a:lvl2pPr>
            <a:lvl3pPr>
              <a:defRPr b="0" i="0">
                <a:solidFill>
                  <a:schemeClr val="bg1"/>
                </a:solidFill>
                <a:latin typeface="Lato" panose="020F0502020204030203" pitchFamily="34" charset="77"/>
              </a:defRPr>
            </a:lvl3pPr>
            <a:lvl4pPr>
              <a:defRPr b="0" i="0">
                <a:solidFill>
                  <a:schemeClr val="bg1"/>
                </a:solidFill>
                <a:latin typeface="Lato" panose="020F0502020204030203" pitchFamily="34" charset="77"/>
              </a:defRPr>
            </a:lvl4pPr>
            <a:lvl5pPr>
              <a:defRPr b="0" i="0">
                <a:solidFill>
                  <a:schemeClr val="bg1"/>
                </a:solidFill>
                <a:latin typeface="Lato" panose="020F0502020204030203"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68A4B97-C227-EA45-948C-9535FB89A947}"/>
              </a:ext>
            </a:extLst>
          </p:cNvPr>
          <p:cNvSpPr>
            <a:spLocks noGrp="1"/>
          </p:cNvSpPr>
          <p:nvPr>
            <p:ph type="dt" sz="half" idx="10"/>
          </p:nvPr>
        </p:nvSpPr>
        <p:spPr/>
        <p:txBody>
          <a:bodyPr/>
          <a:lstStyle/>
          <a:p>
            <a:fld id="{CD17997A-DABF-CE41-B658-8DD1FC2F8862}" type="datetimeFigureOut">
              <a:rPr lang="en-US" smtClean="0"/>
              <a:t>10/22/24</a:t>
            </a:fld>
            <a:endParaRPr lang="en-US"/>
          </a:p>
        </p:txBody>
      </p:sp>
      <p:sp>
        <p:nvSpPr>
          <p:cNvPr id="5" name="Footer Placeholder 4">
            <a:extLst>
              <a:ext uri="{FF2B5EF4-FFF2-40B4-BE49-F238E27FC236}">
                <a16:creationId xmlns:a16="http://schemas.microsoft.com/office/drawing/2014/main" id="{ACC1FA6D-43DA-464F-BB99-145CAC376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90483-ECBE-0841-860B-FEB459AD83D8}"/>
              </a:ext>
            </a:extLst>
          </p:cNvPr>
          <p:cNvSpPr>
            <a:spLocks noGrp="1"/>
          </p:cNvSpPr>
          <p:nvPr>
            <p:ph type="sldNum" sz="quarter" idx="12"/>
          </p:nvPr>
        </p:nvSpPr>
        <p:spPr/>
        <p:txBody>
          <a:bodyPr/>
          <a:lstStyle/>
          <a:p>
            <a:fld id="{5B56B7B9-1482-CC4F-8596-A20E8FB1D039}" type="slidenum">
              <a:rPr lang="en-US" smtClean="0"/>
              <a:t>‹#›</a:t>
            </a:fld>
            <a:endParaRPr lang="en-US"/>
          </a:p>
        </p:txBody>
      </p:sp>
      <p:pic>
        <p:nvPicPr>
          <p:cNvPr id="12" name="Picture 11">
            <a:extLst>
              <a:ext uri="{FF2B5EF4-FFF2-40B4-BE49-F238E27FC236}">
                <a16:creationId xmlns:a16="http://schemas.microsoft.com/office/drawing/2014/main" id="{D36508DE-D5EF-4F4D-BCDF-A745D992BA9E}"/>
              </a:ext>
            </a:extLst>
          </p:cNvPr>
          <p:cNvPicPr>
            <a:picLocks noChangeAspect="1"/>
          </p:cNvPicPr>
          <p:nvPr userDrawn="1"/>
        </p:nvPicPr>
        <p:blipFill>
          <a:blip r:embed="rId2"/>
          <a:stretch>
            <a:fillRect/>
          </a:stretch>
        </p:blipFill>
        <p:spPr>
          <a:xfrm>
            <a:off x="838200" y="171519"/>
            <a:ext cx="1557682" cy="497332"/>
          </a:xfrm>
          <a:prstGeom prst="rect">
            <a:avLst/>
          </a:prstGeom>
        </p:spPr>
      </p:pic>
      <p:pic>
        <p:nvPicPr>
          <p:cNvPr id="14" name="Picture 13">
            <a:extLst>
              <a:ext uri="{FF2B5EF4-FFF2-40B4-BE49-F238E27FC236}">
                <a16:creationId xmlns:a16="http://schemas.microsoft.com/office/drawing/2014/main" id="{C9AAE5FD-1049-D240-8655-3C6EF22F4788}"/>
              </a:ext>
            </a:extLst>
          </p:cNvPr>
          <p:cNvPicPr>
            <a:picLocks noChangeAspect="1"/>
          </p:cNvPicPr>
          <p:nvPr userDrawn="1"/>
        </p:nvPicPr>
        <p:blipFill>
          <a:blip r:embed="rId3"/>
          <a:stretch>
            <a:fillRect/>
          </a:stretch>
        </p:blipFill>
        <p:spPr>
          <a:xfrm>
            <a:off x="10430361" y="79784"/>
            <a:ext cx="1159343" cy="504063"/>
          </a:xfrm>
          <a:prstGeom prst="rect">
            <a:avLst/>
          </a:prstGeom>
        </p:spPr>
      </p:pic>
      <p:pic>
        <p:nvPicPr>
          <p:cNvPr id="13" name="Content Placeholder 5">
            <a:extLst>
              <a:ext uri="{FF2B5EF4-FFF2-40B4-BE49-F238E27FC236}">
                <a16:creationId xmlns:a16="http://schemas.microsoft.com/office/drawing/2014/main" id="{F1D62DDB-5E35-8A4C-B3BE-F9BDD2F5079E}"/>
              </a:ext>
            </a:extLst>
          </p:cNvPr>
          <p:cNvPicPr>
            <a:picLocks noChangeAspect="1"/>
          </p:cNvPicPr>
          <p:nvPr userDrawn="1"/>
        </p:nvPicPr>
        <p:blipFill>
          <a:blip r:embed="rId4"/>
          <a:stretch>
            <a:fillRect/>
          </a:stretch>
        </p:blipFill>
        <p:spPr>
          <a:xfrm>
            <a:off x="8756542" y="90631"/>
            <a:ext cx="1635476" cy="532768"/>
          </a:xfrm>
          <a:prstGeom prst="rect">
            <a:avLst/>
          </a:prstGeom>
        </p:spPr>
      </p:pic>
    </p:spTree>
    <p:extLst>
      <p:ext uri="{BB962C8B-B14F-4D97-AF65-F5344CB8AC3E}">
        <p14:creationId xmlns:p14="http://schemas.microsoft.com/office/powerpoint/2010/main" val="3034865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747DF-511F-FB4C-A642-325E236A9E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1D217F-C623-1746-9C49-FF3AF37A3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7EDA5-7D62-AD4B-BAA0-CBFF17AB5B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7997A-DABF-CE41-B658-8DD1FC2F8862}" type="datetimeFigureOut">
              <a:rPr lang="en-US" smtClean="0"/>
              <a:t>10/22/24</a:t>
            </a:fld>
            <a:endParaRPr lang="en-US"/>
          </a:p>
        </p:txBody>
      </p:sp>
      <p:sp>
        <p:nvSpPr>
          <p:cNvPr id="5" name="Footer Placeholder 4">
            <a:extLst>
              <a:ext uri="{FF2B5EF4-FFF2-40B4-BE49-F238E27FC236}">
                <a16:creationId xmlns:a16="http://schemas.microsoft.com/office/drawing/2014/main" id="{9C4AB4AF-6B86-D74C-A2B1-7C905D445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75C24F-9F68-4645-BEAA-FFBCC307C0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6B7B9-1482-CC4F-8596-A20E8FB1D039}" type="slidenum">
              <a:rPr lang="en-US" smtClean="0"/>
              <a:t>‹#›</a:t>
            </a:fld>
            <a:endParaRPr lang="en-US"/>
          </a:p>
        </p:txBody>
      </p:sp>
    </p:spTree>
    <p:extLst>
      <p:ext uri="{BB962C8B-B14F-4D97-AF65-F5344CB8AC3E}">
        <p14:creationId xmlns:p14="http://schemas.microsoft.com/office/powerpoint/2010/main" val="228483411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ridpiq.pnnl.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hyperlink" Target="mailto:gridpiq@pnnl.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idpiq.pnnl.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EE26-3CF3-4D49-A390-BB5F993B78B2}"/>
              </a:ext>
            </a:extLst>
          </p:cNvPr>
          <p:cNvSpPr>
            <a:spLocks noGrp="1"/>
          </p:cNvSpPr>
          <p:nvPr>
            <p:ph type="ctrTitle"/>
          </p:nvPr>
        </p:nvSpPr>
        <p:spPr>
          <a:xfrm>
            <a:off x="4476749" y="1356927"/>
            <a:ext cx="6972301" cy="2970972"/>
          </a:xfrm>
        </p:spPr>
        <p:txBody>
          <a:bodyPr>
            <a:normAutofit fontScale="90000"/>
          </a:bodyPr>
          <a:lstStyle/>
          <a:p>
            <a:r>
              <a:rPr lang="en-US" dirty="0"/>
              <a:t>Introducing the </a:t>
            </a:r>
            <a:br>
              <a:rPr lang="en-US" dirty="0"/>
            </a:br>
            <a:r>
              <a:rPr lang="en-US" dirty="0">
                <a:solidFill>
                  <a:schemeClr val="bg2"/>
                </a:solidFill>
              </a:rPr>
              <a:t>Grid Project </a:t>
            </a:r>
            <a:br>
              <a:rPr lang="en-US" dirty="0">
                <a:solidFill>
                  <a:schemeClr val="bg2"/>
                </a:solidFill>
              </a:rPr>
            </a:br>
            <a:r>
              <a:rPr lang="en-US" dirty="0">
                <a:solidFill>
                  <a:schemeClr val="bg2"/>
                </a:solidFill>
              </a:rPr>
              <a:t>Impacts Quantification </a:t>
            </a:r>
            <a:br>
              <a:rPr lang="en-US" dirty="0"/>
            </a:br>
            <a:r>
              <a:rPr lang="en-US" sz="5300" dirty="0">
                <a:solidFill>
                  <a:schemeClr val="bg1"/>
                </a:solidFill>
              </a:rPr>
              <a:t>Web Calculator</a:t>
            </a:r>
            <a:endParaRPr lang="en-US" dirty="0">
              <a:solidFill>
                <a:schemeClr val="bg1"/>
              </a:solidFill>
            </a:endParaRPr>
          </a:p>
        </p:txBody>
      </p:sp>
      <p:sp>
        <p:nvSpPr>
          <p:cNvPr id="3" name="Subtitle 2">
            <a:extLst>
              <a:ext uri="{FF2B5EF4-FFF2-40B4-BE49-F238E27FC236}">
                <a16:creationId xmlns:a16="http://schemas.microsoft.com/office/drawing/2014/main" id="{CC0EDB89-C668-2B45-B68F-2436C9BFC94A}"/>
              </a:ext>
            </a:extLst>
          </p:cNvPr>
          <p:cNvSpPr>
            <a:spLocks noGrp="1"/>
          </p:cNvSpPr>
          <p:nvPr>
            <p:ph type="subTitle" idx="1"/>
          </p:nvPr>
        </p:nvSpPr>
        <p:spPr>
          <a:xfrm>
            <a:off x="4486686" y="4581291"/>
            <a:ext cx="6848063" cy="1655762"/>
          </a:xfrm>
        </p:spPr>
        <p:txBody>
          <a:bodyPr>
            <a:normAutofit fontScale="70000" lnSpcReduction="20000"/>
          </a:bodyPr>
          <a:lstStyle/>
          <a:p>
            <a:r>
              <a:rPr lang="en-US" dirty="0"/>
              <a:t>28 August 2018</a:t>
            </a:r>
          </a:p>
          <a:p>
            <a:r>
              <a:rPr lang="en-US" dirty="0"/>
              <a:t>Updated: October 22, 2024</a:t>
            </a:r>
          </a:p>
          <a:p>
            <a:r>
              <a:rPr lang="en-US" dirty="0"/>
              <a:t>Presented by:</a:t>
            </a:r>
          </a:p>
          <a:p>
            <a:r>
              <a:rPr lang="en-US" dirty="0"/>
              <a:t>Pacific Northwest National Laboratory</a:t>
            </a:r>
          </a:p>
          <a:p>
            <a:r>
              <a:rPr lang="en-US" sz="3200" dirty="0">
                <a:hlinkClick r:id="rId3"/>
              </a:rPr>
              <a:t>gridpiq.pnnl.gov</a:t>
            </a:r>
            <a:endParaRPr lang="en-US" sz="3200" dirty="0"/>
          </a:p>
          <a:p>
            <a:endParaRPr lang="en-US" dirty="0"/>
          </a:p>
        </p:txBody>
      </p:sp>
      <p:sp>
        <p:nvSpPr>
          <p:cNvPr id="4" name="Rectangle 3">
            <a:extLst>
              <a:ext uri="{FF2B5EF4-FFF2-40B4-BE49-F238E27FC236}">
                <a16:creationId xmlns:a16="http://schemas.microsoft.com/office/drawing/2014/main" id="{B3482FF1-DF77-BD47-BD12-0E069844F7DF}"/>
              </a:ext>
            </a:extLst>
          </p:cNvPr>
          <p:cNvSpPr/>
          <p:nvPr/>
        </p:nvSpPr>
        <p:spPr>
          <a:xfrm>
            <a:off x="631375" y="6237053"/>
            <a:ext cx="2100095" cy="369332"/>
          </a:xfrm>
          <a:prstGeom prst="rect">
            <a:avLst/>
          </a:prstGeom>
        </p:spPr>
        <p:txBody>
          <a:bodyPr wrap="square">
            <a:spAutoFit/>
          </a:bodyPr>
          <a:lstStyle/>
          <a:p>
            <a:r>
              <a:rPr lang="en-US" b="1" dirty="0">
                <a:solidFill>
                  <a:schemeClr val="bg1"/>
                </a:solidFill>
                <a:latin typeface="Avenir-Book" panose="02000503020000020003" pitchFamily="2" charset="0"/>
              </a:rPr>
              <a:t>PNNL-SA-137754</a:t>
            </a:r>
            <a:endParaRPr lang="en-US" dirty="0">
              <a:solidFill>
                <a:schemeClr val="bg1"/>
              </a:solidFill>
            </a:endParaRPr>
          </a:p>
        </p:txBody>
      </p:sp>
    </p:spTree>
    <p:extLst>
      <p:ext uri="{BB962C8B-B14F-4D97-AF65-F5344CB8AC3E}">
        <p14:creationId xmlns:p14="http://schemas.microsoft.com/office/powerpoint/2010/main" val="1207090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Vehicle Coordinated Charging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07373" y="960112"/>
            <a:ext cx="594282" cy="553012"/>
          </a:xfrm>
        </p:spPr>
      </p:pic>
      <p:sp>
        <p:nvSpPr>
          <p:cNvPr id="5" name="Content Placeholder 2"/>
          <p:cNvSpPr txBox="1">
            <a:spLocks/>
          </p:cNvSpPr>
          <p:nvPr/>
        </p:nvSpPr>
        <p:spPr>
          <a:xfrm>
            <a:off x="353645" y="1828143"/>
            <a:ext cx="5358897" cy="17802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Lato" panose="020F050202020403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Lato" panose="020F050202020403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Lato" panose="020F050202020403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Use typical charging behavior to compare with coordinated charging</a:t>
            </a:r>
          </a:p>
          <a:p>
            <a:r>
              <a:rPr lang="en-US" dirty="0"/>
              <a:t>Charging data from Idaho National Laboratory’s EV Project</a:t>
            </a:r>
          </a:p>
        </p:txBody>
      </p:sp>
      <p:pic>
        <p:nvPicPr>
          <p:cNvPr id="6" name="Picture 5"/>
          <p:cNvPicPr>
            <a:picLocks noChangeAspect="1"/>
          </p:cNvPicPr>
          <p:nvPr/>
        </p:nvPicPr>
        <p:blipFill>
          <a:blip r:embed="rId3"/>
          <a:stretch>
            <a:fillRect/>
          </a:stretch>
        </p:blipFill>
        <p:spPr>
          <a:xfrm>
            <a:off x="2123832" y="3860309"/>
            <a:ext cx="9229968" cy="2849199"/>
          </a:xfrm>
          <a:prstGeom prst="rect">
            <a:avLst/>
          </a:prstGeom>
        </p:spPr>
      </p:pic>
      <p:pic>
        <p:nvPicPr>
          <p:cNvPr id="7" name="Picture 6"/>
          <p:cNvPicPr>
            <a:picLocks noChangeAspect="1"/>
          </p:cNvPicPr>
          <p:nvPr/>
        </p:nvPicPr>
        <p:blipFill>
          <a:blip r:embed="rId4"/>
          <a:stretch>
            <a:fillRect/>
          </a:stretch>
        </p:blipFill>
        <p:spPr>
          <a:xfrm>
            <a:off x="5906477" y="2016001"/>
            <a:ext cx="5447323" cy="1391565"/>
          </a:xfrm>
          <a:prstGeom prst="rect">
            <a:avLst/>
          </a:prstGeom>
        </p:spPr>
      </p:pic>
    </p:spTree>
    <p:extLst>
      <p:ext uri="{BB962C8B-B14F-4D97-AF65-F5344CB8AC3E}">
        <p14:creationId xmlns:p14="http://schemas.microsoft.com/office/powerpoint/2010/main" val="160535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What’s Next?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065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008"/>
            <a:ext cx="10515600" cy="1152390"/>
          </a:xfrm>
        </p:spPr>
        <p:txBody>
          <a:bodyPr/>
          <a:lstStyle/>
          <a:p>
            <a:r>
              <a:rPr lang="en-US" dirty="0"/>
              <a:t>GridPIQ 2.0</a:t>
            </a:r>
          </a:p>
        </p:txBody>
      </p:sp>
      <p:sp>
        <p:nvSpPr>
          <p:cNvPr id="4" name="Content Placeholder 2"/>
          <p:cNvSpPr>
            <a:spLocks noGrp="1"/>
          </p:cNvSpPr>
          <p:nvPr>
            <p:ph sz="half" idx="1"/>
          </p:nvPr>
        </p:nvSpPr>
        <p:spPr>
          <a:xfrm>
            <a:off x="838201" y="1582580"/>
            <a:ext cx="4601308" cy="4960907"/>
          </a:xfrm>
        </p:spPr>
        <p:txBody>
          <a:bodyPr>
            <a:normAutofit/>
          </a:bodyPr>
          <a:lstStyle/>
          <a:p>
            <a:r>
              <a:rPr lang="en-US" dirty="0"/>
              <a:t>Enable different tech combos</a:t>
            </a:r>
          </a:p>
          <a:p>
            <a:r>
              <a:rPr lang="en-US" dirty="0"/>
              <a:t>Choice of results</a:t>
            </a:r>
          </a:p>
          <a:p>
            <a:r>
              <a:rPr lang="en-US" dirty="0"/>
              <a:t>Improved mobile design</a:t>
            </a:r>
          </a:p>
          <a:p>
            <a:r>
              <a:rPr lang="en-US" dirty="0"/>
              <a:t>Quicker/improved Performance</a:t>
            </a:r>
          </a:p>
          <a:p>
            <a:r>
              <a:rPr lang="en-US" dirty="0"/>
              <a:t>More options for customizing scenarios</a:t>
            </a:r>
          </a:p>
          <a:p>
            <a:pPr marL="457200" lvl="1" indent="0">
              <a:buNone/>
            </a:pPr>
            <a:endParaRPr lang="en-US" dirty="0"/>
          </a:p>
        </p:txBody>
      </p:sp>
      <p:pic>
        <p:nvPicPr>
          <p:cNvPr id="5" name="Picture 4">
            <a:extLst>
              <a:ext uri="{FF2B5EF4-FFF2-40B4-BE49-F238E27FC236}">
                <a16:creationId xmlns:a16="http://schemas.microsoft.com/office/drawing/2014/main" id="{AF1D43CF-1936-45A5-A8D1-FB73A349582D}"/>
              </a:ext>
            </a:extLst>
          </p:cNvPr>
          <p:cNvPicPr>
            <a:picLocks noChangeAspect="1"/>
          </p:cNvPicPr>
          <p:nvPr/>
        </p:nvPicPr>
        <p:blipFill rotWithShape="1">
          <a:blip r:embed="rId3"/>
          <a:srcRect b="16909"/>
          <a:stretch/>
        </p:blipFill>
        <p:spPr>
          <a:xfrm>
            <a:off x="9451624" y="642009"/>
            <a:ext cx="2287083" cy="6081198"/>
          </a:xfrm>
          <a:prstGeom prst="rect">
            <a:avLst/>
          </a:prstGeom>
          <a:ln w="25400" cap="rnd">
            <a:solidFill>
              <a:schemeClr val="tx1">
                <a:lumMod val="50000"/>
                <a:lumOff val="50000"/>
              </a:schemeClr>
            </a:solidFill>
            <a:bevel/>
          </a:ln>
        </p:spPr>
      </p:pic>
      <p:pic>
        <p:nvPicPr>
          <p:cNvPr id="6" name="Picture 5">
            <a:extLst>
              <a:ext uri="{FF2B5EF4-FFF2-40B4-BE49-F238E27FC236}">
                <a16:creationId xmlns:a16="http://schemas.microsoft.com/office/drawing/2014/main" id="{0E628AAD-9FBA-4BE5-80CC-2B302BEC6F2E}"/>
              </a:ext>
            </a:extLst>
          </p:cNvPr>
          <p:cNvPicPr>
            <a:picLocks noChangeAspect="1"/>
          </p:cNvPicPr>
          <p:nvPr/>
        </p:nvPicPr>
        <p:blipFill>
          <a:blip r:embed="rId4"/>
          <a:stretch>
            <a:fillRect/>
          </a:stretch>
        </p:blipFill>
        <p:spPr>
          <a:xfrm>
            <a:off x="7204640" y="642008"/>
            <a:ext cx="2208816" cy="5114790"/>
          </a:xfrm>
          <a:prstGeom prst="rect">
            <a:avLst/>
          </a:prstGeom>
          <a:ln w="25400" cap="rnd">
            <a:solidFill>
              <a:schemeClr val="tx1">
                <a:lumMod val="50000"/>
                <a:lumOff val="50000"/>
              </a:schemeClr>
            </a:solidFill>
            <a:bevel/>
          </a:ln>
        </p:spPr>
      </p:pic>
      <p:pic>
        <p:nvPicPr>
          <p:cNvPr id="7" name="Picture 6">
            <a:extLst>
              <a:ext uri="{FF2B5EF4-FFF2-40B4-BE49-F238E27FC236}">
                <a16:creationId xmlns:a16="http://schemas.microsoft.com/office/drawing/2014/main" id="{E084C83B-9A7D-4C88-AAAC-1943E8A9618B}"/>
              </a:ext>
            </a:extLst>
          </p:cNvPr>
          <p:cNvPicPr>
            <a:picLocks noChangeAspect="1"/>
          </p:cNvPicPr>
          <p:nvPr/>
        </p:nvPicPr>
        <p:blipFill rotWithShape="1">
          <a:blip r:embed="rId5"/>
          <a:srcRect r="2948" b="16452"/>
          <a:stretch/>
        </p:blipFill>
        <p:spPr>
          <a:xfrm>
            <a:off x="4974532" y="642008"/>
            <a:ext cx="2194508" cy="5667486"/>
          </a:xfrm>
          <a:prstGeom prst="rect">
            <a:avLst/>
          </a:prstGeom>
          <a:ln w="25400" cap="rnd">
            <a:solidFill>
              <a:schemeClr val="tx1">
                <a:lumMod val="50000"/>
                <a:lumOff val="50000"/>
              </a:schemeClr>
            </a:solidFill>
            <a:bevel/>
          </a:ln>
        </p:spPr>
      </p:pic>
    </p:spTree>
    <p:extLst>
      <p:ext uri="{BB962C8B-B14F-4D97-AF65-F5344CB8AC3E}">
        <p14:creationId xmlns:p14="http://schemas.microsoft.com/office/powerpoint/2010/main" val="1170925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18BE-B670-AF4E-8D66-3F78F4A9EC6C}"/>
              </a:ext>
            </a:extLst>
          </p:cNvPr>
          <p:cNvSpPr>
            <a:spLocks noGrp="1"/>
          </p:cNvSpPr>
          <p:nvPr>
            <p:ph type="title"/>
          </p:nvPr>
        </p:nvSpPr>
        <p:spPr/>
        <p:txBody>
          <a:bodyPr/>
          <a:lstStyle/>
          <a:p>
            <a:r>
              <a:rPr lang="en-US" dirty="0"/>
              <a:t>Get involved!</a:t>
            </a:r>
          </a:p>
        </p:txBody>
      </p:sp>
      <p:sp>
        <p:nvSpPr>
          <p:cNvPr id="3" name="Content Placeholder 2">
            <a:extLst>
              <a:ext uri="{FF2B5EF4-FFF2-40B4-BE49-F238E27FC236}">
                <a16:creationId xmlns:a16="http://schemas.microsoft.com/office/drawing/2014/main" id="{A29E9941-1158-E643-A430-55FA1AF8D538}"/>
              </a:ext>
            </a:extLst>
          </p:cNvPr>
          <p:cNvSpPr>
            <a:spLocks noGrp="1"/>
          </p:cNvSpPr>
          <p:nvPr>
            <p:ph idx="1"/>
          </p:nvPr>
        </p:nvSpPr>
        <p:spPr/>
        <p:txBody>
          <a:bodyPr/>
          <a:lstStyle/>
          <a:p>
            <a:r>
              <a:rPr lang="en-US" dirty="0"/>
              <a:t>Use the calculator: </a:t>
            </a:r>
            <a:r>
              <a:rPr lang="en-US" dirty="0" err="1"/>
              <a:t>GridPIQ.pnnl.gov</a:t>
            </a:r>
            <a:endParaRPr lang="en-US" dirty="0"/>
          </a:p>
          <a:p>
            <a:r>
              <a:rPr lang="en-US" dirty="0"/>
              <a:t>Partner for analysis</a:t>
            </a:r>
          </a:p>
          <a:p>
            <a:r>
              <a:rPr lang="en-US" dirty="0"/>
              <a:t>Incorporate your methodology or tool with GridPIQ</a:t>
            </a:r>
          </a:p>
          <a:p>
            <a:r>
              <a:rPr lang="en-US" dirty="0"/>
              <a:t>News about this and other Advanced Grid Research on </a:t>
            </a:r>
            <a:r>
              <a:rPr lang="en-US" dirty="0" err="1"/>
              <a:t>SmartGrid.gov</a:t>
            </a:r>
            <a:endParaRPr lang="en-US" dirty="0"/>
          </a:p>
          <a:p>
            <a:r>
              <a:rPr lang="en-US" dirty="0">
                <a:hlinkClick r:id="rId3"/>
              </a:rPr>
              <a:t>gridpiq@pnnl.gov</a:t>
            </a:r>
            <a:endParaRPr lang="en-US" dirty="0"/>
          </a:p>
        </p:txBody>
      </p:sp>
    </p:spTree>
    <p:extLst>
      <p:ext uri="{BB962C8B-B14F-4D97-AF65-F5344CB8AC3E}">
        <p14:creationId xmlns:p14="http://schemas.microsoft.com/office/powerpoint/2010/main" val="125427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815697"/>
            <a:ext cx="10515600" cy="11523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i="0" kern="1200">
                <a:solidFill>
                  <a:schemeClr val="bg1"/>
                </a:solidFill>
                <a:latin typeface="Lato" panose="020F0502020204030203" pitchFamily="34" charset="77"/>
                <a:ea typeface="+mj-ea"/>
                <a:cs typeface="+mj-cs"/>
              </a:defRPr>
            </a:lvl1pPr>
          </a:lstStyle>
          <a:p>
            <a:r>
              <a:rPr lang="en-US" dirty="0"/>
              <a:t>“If Only I Could Quickly and Easily…”</a:t>
            </a:r>
          </a:p>
        </p:txBody>
      </p:sp>
      <p:sp>
        <p:nvSpPr>
          <p:cNvPr id="5"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Lato" panose="020F050202020403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Lato" panose="020F050202020403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Lato" panose="020F050202020403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t>Ask many “what if?” questions about my system</a:t>
            </a:r>
          </a:p>
          <a:p>
            <a:r>
              <a:rPr lang="en-US" sz="3000" dirty="0"/>
              <a:t>Screen grid projects  </a:t>
            </a:r>
          </a:p>
          <a:p>
            <a:r>
              <a:rPr lang="en-US" sz="3000" dirty="0"/>
              <a:t>Visualize grid time series</a:t>
            </a:r>
          </a:p>
          <a:p>
            <a:r>
              <a:rPr lang="en-US" sz="3000" dirty="0"/>
              <a:t>Compare assumptions</a:t>
            </a:r>
          </a:p>
          <a:p>
            <a:r>
              <a:rPr lang="en-US" sz="3000" dirty="0"/>
              <a:t>Sanity check results</a:t>
            </a:r>
          </a:p>
          <a:p>
            <a:r>
              <a:rPr lang="en-US" sz="3000" dirty="0"/>
              <a:t>Check for knock-on benefits or unintended consequences</a:t>
            </a:r>
          </a:p>
          <a:p>
            <a:r>
              <a:rPr lang="en-US" sz="3000" dirty="0"/>
              <a:t>Document benefits of my project or product</a:t>
            </a:r>
          </a:p>
          <a:p>
            <a:r>
              <a:rPr lang="en-US" sz="3000" dirty="0"/>
              <a:t>Leverage many data sources in one place</a:t>
            </a:r>
          </a:p>
        </p:txBody>
      </p:sp>
    </p:spTree>
    <p:extLst>
      <p:ext uri="{BB962C8B-B14F-4D97-AF65-F5344CB8AC3E}">
        <p14:creationId xmlns:p14="http://schemas.microsoft.com/office/powerpoint/2010/main" val="59379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8682"/>
            <a:ext cx="10515600" cy="1152390"/>
          </a:xfrm>
        </p:spPr>
        <p:txBody>
          <a:bodyPr/>
          <a:lstStyle/>
          <a:p>
            <a:r>
              <a:rPr lang="en-US" dirty="0"/>
              <a:t>Introducing the Grid Project Impact Quantification Tool (GridPIQ)</a:t>
            </a:r>
          </a:p>
        </p:txBody>
      </p:sp>
      <p:sp>
        <p:nvSpPr>
          <p:cNvPr id="3" name="Content Placeholder 2"/>
          <p:cNvSpPr>
            <a:spLocks noGrp="1"/>
          </p:cNvSpPr>
          <p:nvPr>
            <p:ph idx="1"/>
          </p:nvPr>
        </p:nvSpPr>
        <p:spPr>
          <a:xfrm>
            <a:off x="838199" y="2021010"/>
            <a:ext cx="11157489" cy="4351338"/>
          </a:xfrm>
        </p:spPr>
        <p:txBody>
          <a:bodyPr/>
          <a:lstStyle/>
          <a:p>
            <a:r>
              <a:rPr lang="en-US" dirty="0"/>
              <a:t>Screening tool for grid projects – various technologies (</a:t>
            </a:r>
            <a:r>
              <a:rPr lang="en-US" i="1" dirty="0"/>
              <a:t>e.g.</a:t>
            </a:r>
            <a:r>
              <a:rPr lang="en-US" dirty="0"/>
              <a:t> energy storage, PV) and impacts (</a:t>
            </a:r>
            <a:r>
              <a:rPr lang="en-US" i="1" dirty="0"/>
              <a:t>e.g.</a:t>
            </a:r>
            <a:r>
              <a:rPr lang="en-US" dirty="0"/>
              <a:t> inter-hour ramping, emissions, peak power)</a:t>
            </a:r>
          </a:p>
          <a:p>
            <a:r>
              <a:rPr lang="en-US" dirty="0"/>
              <a:t>Publically available right now – </a:t>
            </a:r>
            <a:r>
              <a:rPr lang="en-US" dirty="0">
                <a:hlinkClick r:id="rId3"/>
              </a:rPr>
              <a:t>gridpiq.pnnl.gov</a:t>
            </a:r>
            <a:endParaRPr lang="en-US" dirty="0"/>
          </a:p>
          <a:p>
            <a:r>
              <a:rPr lang="en-US" dirty="0"/>
              <a:t>Transparent methodologies and data sources</a:t>
            </a:r>
          </a:p>
          <a:p>
            <a:r>
              <a:rPr lang="en-US" dirty="0"/>
              <a:t>Built in online instructions and explanation of methodology</a:t>
            </a:r>
          </a:p>
          <a:p>
            <a:r>
              <a:rPr lang="en-US" dirty="0"/>
              <a:t>Intuitive user interface</a:t>
            </a:r>
          </a:p>
        </p:txBody>
      </p:sp>
    </p:spTree>
    <p:extLst>
      <p:ext uri="{BB962C8B-B14F-4D97-AF65-F5344CB8AC3E}">
        <p14:creationId xmlns:p14="http://schemas.microsoft.com/office/powerpoint/2010/main" val="34273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8E709-1577-EC41-A27A-86C373F9DC3F}"/>
              </a:ext>
            </a:extLst>
          </p:cNvPr>
          <p:cNvSpPr>
            <a:spLocks noGrp="1"/>
          </p:cNvSpPr>
          <p:nvPr>
            <p:ph type="title"/>
          </p:nvPr>
        </p:nvSpPr>
        <p:spPr/>
        <p:txBody>
          <a:bodyPr/>
          <a:lstStyle/>
          <a:p>
            <a:r>
              <a:rPr lang="en-US" dirty="0"/>
              <a:t>How does it work?</a:t>
            </a:r>
          </a:p>
        </p:txBody>
      </p:sp>
      <p:sp>
        <p:nvSpPr>
          <p:cNvPr id="3" name="Content Placeholder 2">
            <a:extLst>
              <a:ext uri="{FF2B5EF4-FFF2-40B4-BE49-F238E27FC236}">
                <a16:creationId xmlns:a16="http://schemas.microsoft.com/office/drawing/2014/main" id="{46C2444D-5F85-734A-8FCD-A7AA7453CEA4}"/>
              </a:ext>
            </a:extLst>
          </p:cNvPr>
          <p:cNvSpPr>
            <a:spLocks noGrp="1"/>
          </p:cNvSpPr>
          <p:nvPr>
            <p:ph idx="1"/>
          </p:nvPr>
        </p:nvSpPr>
        <p:spPr>
          <a:xfrm>
            <a:off x="838200" y="1825625"/>
            <a:ext cx="10515600" cy="4714660"/>
          </a:xfrm>
        </p:spPr>
        <p:txBody>
          <a:bodyPr>
            <a:normAutofit/>
          </a:bodyPr>
          <a:lstStyle/>
          <a:p>
            <a:r>
              <a:rPr lang="en-US" dirty="0"/>
              <a:t>User inputs a few simple things to see results in seconds</a:t>
            </a:r>
          </a:p>
          <a:p>
            <a:pPr lvl="1"/>
            <a:r>
              <a:rPr lang="en-US" dirty="0"/>
              <a:t>For example: Technology type, efficiency, size, location</a:t>
            </a:r>
          </a:p>
          <a:p>
            <a:r>
              <a:rPr lang="en-US" dirty="0"/>
              <a:t>Completely customizable</a:t>
            </a:r>
          </a:p>
          <a:p>
            <a:pPr lvl="1"/>
            <a:r>
              <a:rPr lang="en-US" dirty="0"/>
              <a:t>Change parameters to </a:t>
            </a:r>
          </a:p>
          <a:p>
            <a:pPr marL="1371600" lvl="2" indent="-457200">
              <a:buFont typeface="+mj-lt"/>
              <a:buAutoNum type="arabicPeriod"/>
            </a:pPr>
            <a:r>
              <a:rPr lang="en-US" dirty="0"/>
              <a:t>explore assumptions, </a:t>
            </a:r>
          </a:p>
          <a:p>
            <a:pPr marL="1371600" lvl="2" indent="-457200">
              <a:buFont typeface="+mj-lt"/>
              <a:buAutoNum type="arabicPeriod"/>
            </a:pPr>
            <a:r>
              <a:rPr lang="en-US" dirty="0"/>
              <a:t>compare scenarios, or</a:t>
            </a:r>
          </a:p>
          <a:p>
            <a:pPr marL="1371600" lvl="2" indent="-457200">
              <a:buFont typeface="+mj-lt"/>
              <a:buAutoNum type="arabicPeriod"/>
            </a:pPr>
            <a:r>
              <a:rPr lang="en-US" dirty="0"/>
              <a:t>tune the results to your specific location for maximum applicability</a:t>
            </a:r>
          </a:p>
          <a:p>
            <a:r>
              <a:rPr lang="en-US" dirty="0"/>
              <a:t>User cautioned when boundaries of the GridPIQ model are pushed</a:t>
            </a:r>
          </a:p>
          <a:p>
            <a:endParaRPr lang="en-US" dirty="0"/>
          </a:p>
        </p:txBody>
      </p:sp>
    </p:spTree>
    <p:extLst>
      <p:ext uri="{BB962C8B-B14F-4D97-AF65-F5344CB8AC3E}">
        <p14:creationId xmlns:p14="http://schemas.microsoft.com/office/powerpoint/2010/main" val="153561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and Demo: Amplify your own analysis</a:t>
            </a:r>
          </a:p>
        </p:txBody>
      </p:sp>
      <p:sp>
        <p:nvSpPr>
          <p:cNvPr id="3" name="Content Placeholder 2"/>
          <p:cNvSpPr>
            <a:spLocks noGrp="1"/>
          </p:cNvSpPr>
          <p:nvPr>
            <p:ph idx="1"/>
          </p:nvPr>
        </p:nvSpPr>
        <p:spPr>
          <a:xfrm>
            <a:off x="838200" y="1825625"/>
            <a:ext cx="5367215" cy="4730158"/>
          </a:xfrm>
        </p:spPr>
        <p:txBody>
          <a:bodyPr>
            <a:normAutofit lnSpcReduction="10000"/>
          </a:bodyPr>
          <a:lstStyle/>
          <a:p>
            <a:r>
              <a:rPr lang="en-US" dirty="0">
                <a:latin typeface="Arial" panose="020B0604020202020204" pitchFamily="34" charset="0"/>
                <a:cs typeface="Arial" panose="020B0604020202020204" pitchFamily="34" charset="0"/>
              </a:rPr>
              <a:t>You have deployed a project on a distribution feeder and measured hourly power time series (MW)</a:t>
            </a:r>
          </a:p>
          <a:p>
            <a:r>
              <a:rPr lang="en-US" dirty="0"/>
              <a:t>You’ve already got a scenario and would like to do quick screening or sanity check of results</a:t>
            </a:r>
          </a:p>
          <a:p>
            <a:r>
              <a:rPr lang="en-US" dirty="0"/>
              <a:t>Report additional insight</a:t>
            </a:r>
          </a:p>
          <a:p>
            <a:pPr lvl="1"/>
            <a:r>
              <a:rPr lang="en-US" dirty="0"/>
              <a:t>Changes fuel costs</a:t>
            </a:r>
          </a:p>
          <a:p>
            <a:pPr lvl="1"/>
            <a:r>
              <a:rPr lang="en-US" dirty="0"/>
              <a:t>Changes ramp rates </a:t>
            </a:r>
          </a:p>
          <a:p>
            <a:pPr lvl="1"/>
            <a:r>
              <a:rPr lang="en-US" dirty="0"/>
              <a:t>Changes emissions</a:t>
            </a:r>
          </a:p>
          <a:p>
            <a:pPr lvl="1"/>
            <a:r>
              <a:rPr lang="en-US" dirty="0"/>
              <a:t>Changes energy usage… </a:t>
            </a:r>
            <a:r>
              <a:rPr lang="en-US" dirty="0" err="1"/>
              <a:t>etc</a:t>
            </a:r>
            <a:endParaRPr lang="en-US" dirty="0"/>
          </a:p>
        </p:txBody>
      </p:sp>
      <p:graphicFrame>
        <p:nvGraphicFramePr>
          <p:cNvPr id="7" name="Content Placeholder 6"/>
          <p:cNvGraphicFramePr>
            <a:graphicFrameLocks noGrp="1"/>
          </p:cNvGraphicFramePr>
          <p:nvPr>
            <p:ph sz="half" idx="4294967295"/>
            <p:extLst>
              <p:ext uri="{D42A27DB-BD31-4B8C-83A1-F6EECF244321}">
                <p14:modId xmlns:p14="http://schemas.microsoft.com/office/powerpoint/2010/main" val="2991145363"/>
              </p:ext>
            </p:extLst>
          </p:nvPr>
        </p:nvGraphicFramePr>
        <p:xfrm>
          <a:off x="6484938" y="1825625"/>
          <a:ext cx="570706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042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and Demo: Energy Storage </a:t>
            </a:r>
          </a:p>
        </p:txBody>
      </p:sp>
      <p:sp>
        <p:nvSpPr>
          <p:cNvPr id="3" name="Content Placeholder 2"/>
          <p:cNvSpPr>
            <a:spLocks noGrp="1"/>
          </p:cNvSpPr>
          <p:nvPr>
            <p:ph idx="1"/>
          </p:nvPr>
        </p:nvSpPr>
        <p:spPr/>
        <p:txBody>
          <a:bodyPr>
            <a:normAutofit fontScale="92500" lnSpcReduction="10000"/>
          </a:bodyPr>
          <a:lstStyle/>
          <a:p>
            <a:r>
              <a:rPr lang="en-US" dirty="0"/>
              <a:t>Characteristics you input: </a:t>
            </a:r>
          </a:p>
          <a:p>
            <a:pPr lvl="1"/>
            <a:r>
              <a:rPr lang="en-US" dirty="0"/>
              <a:t>Battery size, </a:t>
            </a:r>
          </a:p>
          <a:p>
            <a:pPr lvl="1"/>
            <a:r>
              <a:rPr lang="en-US" dirty="0"/>
              <a:t>location characteristics, </a:t>
            </a:r>
          </a:p>
          <a:p>
            <a:pPr lvl="1"/>
            <a:r>
              <a:rPr lang="en-US" dirty="0"/>
              <a:t>dispatch objective </a:t>
            </a:r>
          </a:p>
          <a:p>
            <a:r>
              <a:rPr lang="en-US" dirty="0"/>
              <a:t>Expect Insight about how the battery changes the system’s:</a:t>
            </a:r>
          </a:p>
          <a:p>
            <a:pPr lvl="1"/>
            <a:r>
              <a:rPr lang="en-US" dirty="0"/>
              <a:t>Net Load Profile (MW)</a:t>
            </a:r>
          </a:p>
          <a:p>
            <a:pPr lvl="1"/>
            <a:r>
              <a:rPr lang="en-US" dirty="0"/>
              <a:t>Energy consumption</a:t>
            </a:r>
          </a:p>
          <a:p>
            <a:pPr lvl="1"/>
            <a:r>
              <a:rPr lang="en-US" dirty="0"/>
              <a:t>Peak Power</a:t>
            </a:r>
          </a:p>
          <a:p>
            <a:pPr lvl="1"/>
            <a:r>
              <a:rPr lang="en-US" dirty="0"/>
              <a:t>Ramping requirement from other generators</a:t>
            </a:r>
          </a:p>
          <a:p>
            <a:pPr lvl="1"/>
            <a:r>
              <a:rPr lang="en-US" dirty="0"/>
              <a:t>Carbon footprint </a:t>
            </a:r>
          </a:p>
          <a:p>
            <a:pPr lvl="1"/>
            <a:r>
              <a:rPr lang="en-US" dirty="0"/>
              <a:t>Etc.</a:t>
            </a:r>
          </a:p>
          <a:p>
            <a:r>
              <a:rPr lang="en-US" dirty="0"/>
              <a:t>Now let me step you through…</a:t>
            </a:r>
          </a:p>
          <a:p>
            <a:endParaRPr lang="en-US" dirty="0"/>
          </a:p>
        </p:txBody>
      </p:sp>
    </p:spTree>
    <p:extLst>
      <p:ext uri="{BB962C8B-B14F-4D97-AF65-F5344CB8AC3E}">
        <p14:creationId xmlns:p14="http://schemas.microsoft.com/office/powerpoint/2010/main" val="12738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Available Technologies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248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16" y="663297"/>
            <a:ext cx="10515600" cy="1152390"/>
          </a:xfrm>
        </p:spPr>
        <p:txBody>
          <a:bodyPr/>
          <a:lstStyle/>
          <a:p>
            <a:r>
              <a:rPr lang="en-US" dirty="0"/>
              <a:t>Energy Storage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81597" y="826565"/>
            <a:ext cx="473651" cy="825853"/>
          </a:xfrm>
        </p:spPr>
      </p:pic>
      <p:sp>
        <p:nvSpPr>
          <p:cNvPr id="5" name="Content Placeholder 2"/>
          <p:cNvSpPr txBox="1">
            <a:spLocks/>
          </p:cNvSpPr>
          <p:nvPr/>
        </p:nvSpPr>
        <p:spPr>
          <a:xfrm>
            <a:off x="541216" y="1652418"/>
            <a:ext cx="6359769"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Lato" panose="020F050202020403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Lato" panose="020F050202020403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Lato" panose="020F050202020403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Lato" panose="020F050202020403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r>
              <a:rPr lang="en-US" dirty="0"/>
              <a:t>Market Participation</a:t>
            </a:r>
          </a:p>
          <a:p>
            <a:pPr lvl="1"/>
            <a:r>
              <a:rPr lang="en-US" dirty="0"/>
              <a:t>Operate storage to maximize profit</a:t>
            </a:r>
          </a:p>
          <a:p>
            <a:pPr lvl="1"/>
            <a:r>
              <a:rPr lang="en-US" dirty="0"/>
              <a:t>Input prices</a:t>
            </a:r>
          </a:p>
          <a:p>
            <a:pPr lvl="1"/>
            <a:r>
              <a:rPr lang="en-US" dirty="0"/>
              <a:t>Discover operating profile and consequences</a:t>
            </a:r>
          </a:p>
          <a:p>
            <a:pPr lvl="1"/>
            <a:r>
              <a:rPr lang="en-US" dirty="0"/>
              <a:t>Based on PNNL work: D Wu, C </a:t>
            </a:r>
            <a:r>
              <a:rPr lang="en-US" dirty="0" err="1"/>
              <a:t>Jin</a:t>
            </a:r>
            <a:r>
              <a:rPr lang="en-US" dirty="0"/>
              <a:t>, P </a:t>
            </a:r>
            <a:r>
              <a:rPr lang="en-US" dirty="0" err="1"/>
              <a:t>Balducci</a:t>
            </a:r>
            <a:r>
              <a:rPr lang="en-US" dirty="0"/>
              <a:t>, M </a:t>
            </a:r>
            <a:r>
              <a:rPr lang="en-US" dirty="0" err="1"/>
              <a:t>Kintner</a:t>
            </a:r>
            <a:r>
              <a:rPr lang="en-US" dirty="0"/>
              <a:t>-Meyer</a:t>
            </a:r>
          </a:p>
          <a:p>
            <a:r>
              <a:rPr lang="en-US" dirty="0"/>
              <a:t>Daily Peak Shaving</a:t>
            </a:r>
          </a:p>
          <a:p>
            <a:pPr lvl="1"/>
            <a:r>
              <a:rPr lang="en-US" dirty="0"/>
              <a:t>Operate storage to “peak shave and valley fill”</a:t>
            </a:r>
          </a:p>
          <a:p>
            <a:pPr lvl="1"/>
            <a:r>
              <a:rPr lang="en-US" dirty="0"/>
              <a:t>Quadratic program developed by Emily Barrett </a:t>
            </a:r>
          </a:p>
        </p:txBody>
      </p:sp>
      <p:pic>
        <p:nvPicPr>
          <p:cNvPr id="6" name="Picture 5"/>
          <p:cNvPicPr>
            <a:picLocks noChangeAspect="1"/>
          </p:cNvPicPr>
          <p:nvPr/>
        </p:nvPicPr>
        <p:blipFill>
          <a:blip r:embed="rId4"/>
          <a:stretch>
            <a:fillRect/>
          </a:stretch>
        </p:blipFill>
        <p:spPr>
          <a:xfrm>
            <a:off x="6722532" y="2468576"/>
            <a:ext cx="5238303" cy="2719021"/>
          </a:xfrm>
          <a:prstGeom prst="rect">
            <a:avLst/>
          </a:prstGeom>
        </p:spPr>
      </p:pic>
    </p:spTree>
    <p:extLst>
      <p:ext uri="{BB962C8B-B14F-4D97-AF65-F5344CB8AC3E}">
        <p14:creationId xmlns:p14="http://schemas.microsoft.com/office/powerpoint/2010/main" val="7164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646" y="665815"/>
            <a:ext cx="10515600" cy="1152390"/>
          </a:xfrm>
        </p:spPr>
        <p:txBody>
          <a:bodyPr/>
          <a:lstStyle/>
          <a:p>
            <a:r>
              <a:rPr lang="en-US" dirty="0"/>
              <a:t>Photovoltaics</a:t>
            </a:r>
          </a:p>
        </p:txBody>
      </p:sp>
      <p:sp>
        <p:nvSpPr>
          <p:cNvPr id="3" name="Content Placeholder 2"/>
          <p:cNvSpPr>
            <a:spLocks noGrp="1"/>
          </p:cNvSpPr>
          <p:nvPr>
            <p:ph idx="1"/>
          </p:nvPr>
        </p:nvSpPr>
        <p:spPr>
          <a:xfrm>
            <a:off x="353646" y="1828143"/>
            <a:ext cx="5304692" cy="4351338"/>
          </a:xfrm>
        </p:spPr>
        <p:txBody>
          <a:bodyPr/>
          <a:lstStyle/>
          <a:p>
            <a:r>
              <a:rPr lang="en-US" dirty="0"/>
              <a:t>Upload PV generation profile, or model PV output</a:t>
            </a:r>
          </a:p>
          <a:p>
            <a:pPr lvl="1"/>
            <a:r>
              <a:rPr lang="en-US" dirty="0"/>
              <a:t>Modeling directly uses NREL’s PV Watts, part of the System Advisor Model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1236" y="865303"/>
            <a:ext cx="730582" cy="753413"/>
          </a:xfrm>
          <a:prstGeom prst="rect">
            <a:avLst/>
          </a:prstGeom>
        </p:spPr>
      </p:pic>
      <p:pic>
        <p:nvPicPr>
          <p:cNvPr id="6" name="Picture 5"/>
          <p:cNvPicPr>
            <a:picLocks noChangeAspect="1"/>
          </p:cNvPicPr>
          <p:nvPr/>
        </p:nvPicPr>
        <p:blipFill>
          <a:blip r:embed="rId3"/>
          <a:stretch>
            <a:fillRect/>
          </a:stretch>
        </p:blipFill>
        <p:spPr>
          <a:xfrm>
            <a:off x="5713046" y="1818205"/>
            <a:ext cx="6303474" cy="840463"/>
          </a:xfrm>
          <a:prstGeom prst="rect">
            <a:avLst/>
          </a:prstGeom>
        </p:spPr>
      </p:pic>
      <p:pic>
        <p:nvPicPr>
          <p:cNvPr id="7" name="Picture 6"/>
          <p:cNvPicPr>
            <a:picLocks noChangeAspect="1"/>
          </p:cNvPicPr>
          <p:nvPr/>
        </p:nvPicPr>
        <p:blipFill>
          <a:blip r:embed="rId4"/>
          <a:stretch>
            <a:fillRect/>
          </a:stretch>
        </p:blipFill>
        <p:spPr>
          <a:xfrm>
            <a:off x="1984486" y="3718308"/>
            <a:ext cx="7347703" cy="3096691"/>
          </a:xfrm>
          <a:prstGeom prst="rect">
            <a:avLst/>
          </a:prstGeom>
        </p:spPr>
      </p:pic>
    </p:spTree>
    <p:extLst>
      <p:ext uri="{BB962C8B-B14F-4D97-AF65-F5344CB8AC3E}">
        <p14:creationId xmlns:p14="http://schemas.microsoft.com/office/powerpoint/2010/main" val="3171186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id PIQ" id="{4BF2E6BF-83FF-B741-ABA7-4F64B853C3AA}" vid="{FF31F191-4BA9-AC4D-A833-53C1329B1A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19097</TotalTime>
  <Words>1055</Words>
  <Application>Microsoft Macintosh PowerPoint</Application>
  <PresentationFormat>Widescreen</PresentationFormat>
  <Paragraphs>141</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Avenir-Book</vt:lpstr>
      <vt:lpstr>Calibri</vt:lpstr>
      <vt:lpstr>Corbel</vt:lpstr>
      <vt:lpstr>Lato</vt:lpstr>
      <vt:lpstr>Office Theme</vt:lpstr>
      <vt:lpstr>Introducing the  Grid Project  Impacts Quantification  Web Calculator</vt:lpstr>
      <vt:lpstr>PowerPoint Presentation</vt:lpstr>
      <vt:lpstr>Introducing the Grid Project Impact Quantification Tool (GridPIQ)</vt:lpstr>
      <vt:lpstr>How does it work?</vt:lpstr>
      <vt:lpstr>Use Case and Demo: Amplify your own analysis</vt:lpstr>
      <vt:lpstr>Use Case and Demo: Energy Storage </vt:lpstr>
      <vt:lpstr>Overview of Available Technologies</vt:lpstr>
      <vt:lpstr>Energy Storage</vt:lpstr>
      <vt:lpstr>Photovoltaics</vt:lpstr>
      <vt:lpstr>Electric Vehicle Coordinated Charging</vt:lpstr>
      <vt:lpstr>What’s Next?</vt:lpstr>
      <vt:lpstr>GridPIQ 2.0</vt:lpstr>
      <vt:lpstr>Get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Zhuanyi Huang</dc:creator>
  <cp:lastModifiedBy>Newman, Sarah F</cp:lastModifiedBy>
  <cp:revision>73</cp:revision>
  <dcterms:created xsi:type="dcterms:W3CDTF">2018-03-19T00:20:27Z</dcterms:created>
  <dcterms:modified xsi:type="dcterms:W3CDTF">2024-10-22T19:58:52Z</dcterms:modified>
</cp:coreProperties>
</file>